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  <p:sldMasterId id="2147483905" r:id="rId5"/>
  </p:sldMasterIdLst>
  <p:notesMasterIdLst>
    <p:notesMasterId r:id="rId33"/>
  </p:notesMasterIdLst>
  <p:handoutMasterIdLst>
    <p:handoutMasterId r:id="rId34"/>
  </p:handoutMasterIdLst>
  <p:sldIdLst>
    <p:sldId id="1573" r:id="rId6"/>
    <p:sldId id="3808" r:id="rId7"/>
    <p:sldId id="3772" r:id="rId8"/>
    <p:sldId id="3807" r:id="rId9"/>
    <p:sldId id="3778" r:id="rId10"/>
    <p:sldId id="3784" r:id="rId11"/>
    <p:sldId id="3796" r:id="rId12"/>
    <p:sldId id="3806" r:id="rId13"/>
    <p:sldId id="3776" r:id="rId14"/>
    <p:sldId id="3793" r:id="rId15"/>
    <p:sldId id="3792" r:id="rId16"/>
    <p:sldId id="3780" r:id="rId17"/>
    <p:sldId id="3797" r:id="rId18"/>
    <p:sldId id="3774" r:id="rId19"/>
    <p:sldId id="3779" r:id="rId20"/>
    <p:sldId id="3799" r:id="rId21"/>
    <p:sldId id="3800" r:id="rId22"/>
    <p:sldId id="3801" r:id="rId23"/>
    <p:sldId id="3802" r:id="rId24"/>
    <p:sldId id="3803" r:id="rId25"/>
    <p:sldId id="3804" r:id="rId26"/>
    <p:sldId id="3805" r:id="rId27"/>
    <p:sldId id="3775" r:id="rId28"/>
    <p:sldId id="3787" r:id="rId29"/>
    <p:sldId id="3788" r:id="rId30"/>
    <p:sldId id="3795" r:id="rId31"/>
    <p:sldId id="326" r:id="rId32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/>
  <p:cmAuthor id="2" name="Nicolette Sharp (Prime 8)" initials="NS(8" lastIdx="4" clrIdx="1"/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008272"/>
    <a:srgbClr val="EAEAEA"/>
    <a:srgbClr val="0078D7"/>
    <a:srgbClr val="2560E0"/>
    <a:srgbClr val="CB2E6D"/>
    <a:srgbClr val="854CC7"/>
    <a:srgbClr val="D83B01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202" autoAdjust="0"/>
  </p:normalViewPr>
  <p:slideViewPr>
    <p:cSldViewPr snapToGrid="0">
      <p:cViewPr varScale="1">
        <p:scale>
          <a:sx n="66" d="100"/>
          <a:sy n="66" d="100"/>
        </p:scale>
        <p:origin x="1197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9BD7A-2836-4B3C-A416-04B5A732F0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EB9F4-4665-4C1E-846C-6E1E341D949D}">
      <dgm:prSet phldrT="[Text]" custT="1"/>
      <dgm:spPr/>
      <dgm:t>
        <a:bodyPr/>
        <a:lstStyle/>
        <a:p>
          <a:endParaRPr lang="en-US" sz="1800" dirty="0"/>
        </a:p>
        <a:p>
          <a:r>
            <a:rPr lang="en-US" sz="1800" dirty="0" err="1"/>
            <a:t>Microsoft.AspNetCore.App</a:t>
          </a:r>
          <a:endParaRPr lang="en-US" sz="1800" dirty="0"/>
        </a:p>
      </dgm:t>
    </dgm:pt>
    <dgm:pt modelId="{D61467DA-2D55-4DBD-8921-167F1F68A46A}" type="parTrans" cxnId="{F98EF6D6-6CD9-499C-89A8-CB8F51635399}">
      <dgm:prSet/>
      <dgm:spPr/>
      <dgm:t>
        <a:bodyPr/>
        <a:lstStyle/>
        <a:p>
          <a:endParaRPr lang="en-US"/>
        </a:p>
      </dgm:t>
    </dgm:pt>
    <dgm:pt modelId="{FF93CF4C-AD44-433A-8DB8-05ECA3786B07}" type="sibTrans" cxnId="{F98EF6D6-6CD9-499C-89A8-CB8F51635399}">
      <dgm:prSet/>
      <dgm:spPr/>
      <dgm:t>
        <a:bodyPr/>
        <a:lstStyle/>
        <a:p>
          <a:endParaRPr lang="en-US"/>
        </a:p>
      </dgm:t>
    </dgm:pt>
    <dgm:pt modelId="{9BCBE79B-3953-4C30-A2DC-FDC47EA0AAB3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</a:t>
          </a:r>
          <a:endParaRPr lang="en-US" sz="1800" dirty="0"/>
        </a:p>
      </dgm:t>
    </dgm:pt>
    <dgm:pt modelId="{3BC9D91F-45CB-44EE-B9EA-F303BADEF208}" type="parTrans" cxnId="{7164523E-2944-4C96-80E6-FF653650BEF1}">
      <dgm:prSet/>
      <dgm:spPr>
        <a:ln w="38100"/>
      </dgm:spPr>
      <dgm:t>
        <a:bodyPr/>
        <a:lstStyle/>
        <a:p>
          <a:endParaRPr lang="en-US"/>
        </a:p>
      </dgm:t>
    </dgm:pt>
    <dgm:pt modelId="{08F58D66-0237-461E-BB2C-714D6573460E}" type="sibTrans" cxnId="{7164523E-2944-4C96-80E6-FF653650BEF1}">
      <dgm:prSet/>
      <dgm:spPr/>
      <dgm:t>
        <a:bodyPr/>
        <a:lstStyle/>
        <a:p>
          <a:endParaRPr lang="en-US"/>
        </a:p>
      </dgm:t>
    </dgm:pt>
    <dgm:pt modelId="{D05045AA-197C-4082-8A4D-E87144C33532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SignalR.Common</a:t>
          </a:r>
          <a:endParaRPr lang="en-US" sz="1800" dirty="0"/>
        </a:p>
      </dgm:t>
    </dgm:pt>
    <dgm:pt modelId="{BE2B3239-603E-4592-8D6A-08CE214FA41D}" type="parTrans" cxnId="{D968B054-4AB5-4047-B3C3-AB45E053C343}">
      <dgm:prSet/>
      <dgm:spPr>
        <a:ln w="38100"/>
      </dgm:spPr>
      <dgm:t>
        <a:bodyPr/>
        <a:lstStyle/>
        <a:p>
          <a:endParaRPr lang="en-US"/>
        </a:p>
      </dgm:t>
    </dgm:pt>
    <dgm:pt modelId="{CBD1E0D6-60AC-4671-8481-7F9187FC4943}" type="sibTrans" cxnId="{D968B054-4AB5-4047-B3C3-AB45E053C343}">
      <dgm:prSet/>
      <dgm:spPr/>
      <dgm:t>
        <a:bodyPr/>
        <a:lstStyle/>
        <a:p>
          <a:endParaRPr lang="en-US"/>
        </a:p>
      </dgm:t>
    </dgm:pt>
    <dgm:pt modelId="{590225AC-D99B-45EA-AA78-2714C3FA41FC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SignalR.Core</a:t>
          </a:r>
          <a:endParaRPr lang="en-US" sz="1800" dirty="0"/>
        </a:p>
      </dgm:t>
    </dgm:pt>
    <dgm:pt modelId="{2E6101FE-0319-4AC6-9A7B-8E2D5E5B42A8}" type="parTrans" cxnId="{29FB1026-85AA-483B-BFE4-2204D63BD15D}">
      <dgm:prSet/>
      <dgm:spPr>
        <a:ln w="38100"/>
      </dgm:spPr>
      <dgm:t>
        <a:bodyPr/>
        <a:lstStyle/>
        <a:p>
          <a:endParaRPr lang="en-US"/>
        </a:p>
      </dgm:t>
    </dgm:pt>
    <dgm:pt modelId="{E15653CA-1213-4F4D-BE5F-0F494C33698D}" type="sibTrans" cxnId="{29FB1026-85AA-483B-BFE4-2204D63BD15D}">
      <dgm:prSet/>
      <dgm:spPr/>
      <dgm:t>
        <a:bodyPr/>
        <a:lstStyle/>
        <a:p>
          <a:endParaRPr lang="en-US"/>
        </a:p>
      </dgm:t>
    </dgm:pt>
    <dgm:pt modelId="{3DF7E579-A08E-4E32-BD9E-5A48F146AE04}">
      <dgm:prSet phldrT="[Text]" custT="1"/>
      <dgm:spPr/>
      <dgm:t>
        <a:bodyPr/>
        <a:lstStyle/>
        <a:p>
          <a:r>
            <a:rPr lang="en-US" sz="1800" dirty="0" err="1"/>
            <a:t>Microsoft.AspNetCore</a:t>
          </a:r>
          <a:endParaRPr lang="en-US" sz="1800" dirty="0"/>
        </a:p>
        <a:p>
          <a:r>
            <a:rPr lang="en-US" sz="1800" dirty="0"/>
            <a:t>.</a:t>
          </a:r>
          <a:r>
            <a:rPr lang="en-US" sz="1800" dirty="0" err="1"/>
            <a:t>SignalR.Protocols.Json</a:t>
          </a:r>
          <a:endParaRPr lang="en-US" sz="1800" dirty="0"/>
        </a:p>
      </dgm:t>
    </dgm:pt>
    <dgm:pt modelId="{14D15B9B-96DB-4877-91A4-A9FD0F724F4A}" type="parTrans" cxnId="{F3B81AA5-BD4F-4F4C-825A-7BCEBAF4BE4F}">
      <dgm:prSet/>
      <dgm:spPr>
        <a:ln w="38100"/>
      </dgm:spPr>
      <dgm:t>
        <a:bodyPr/>
        <a:lstStyle/>
        <a:p>
          <a:endParaRPr lang="en-US"/>
        </a:p>
      </dgm:t>
    </dgm:pt>
    <dgm:pt modelId="{54C2B90F-03A3-466D-84D4-FB371E745006}" type="sibTrans" cxnId="{F3B81AA5-BD4F-4F4C-825A-7BCEBAF4BE4F}">
      <dgm:prSet/>
      <dgm:spPr/>
      <dgm:t>
        <a:bodyPr/>
        <a:lstStyle/>
        <a:p>
          <a:endParaRPr lang="en-US"/>
        </a:p>
      </dgm:t>
    </dgm:pt>
    <dgm:pt modelId="{A8519931-C0C5-4B53-9F2B-F409979F363B}" type="pres">
      <dgm:prSet presAssocID="{05D9BD7A-2836-4B3C-A416-04B5A732F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E70059-437C-4D87-B3A7-85FB7E6AE27A}" type="pres">
      <dgm:prSet presAssocID="{D38EB9F4-4665-4C1E-846C-6E1E341D949D}" presName="hierRoot1" presStyleCnt="0">
        <dgm:presLayoutVars>
          <dgm:hierBranch val="init"/>
        </dgm:presLayoutVars>
      </dgm:prSet>
      <dgm:spPr/>
    </dgm:pt>
    <dgm:pt modelId="{E77D7A41-3EF9-4DC4-A424-0B8C6F5F416E}" type="pres">
      <dgm:prSet presAssocID="{D38EB9F4-4665-4C1E-846C-6E1E341D949D}" presName="rootComposite1" presStyleCnt="0"/>
      <dgm:spPr/>
    </dgm:pt>
    <dgm:pt modelId="{29AF9434-F7A1-4CEC-86DD-20571FB86BEC}" type="pres">
      <dgm:prSet presAssocID="{D38EB9F4-4665-4C1E-846C-6E1E341D949D}" presName="rootText1" presStyleLbl="node0" presStyleIdx="0" presStyleCnt="1" custScaleX="119288">
        <dgm:presLayoutVars>
          <dgm:chPref val="3"/>
        </dgm:presLayoutVars>
      </dgm:prSet>
      <dgm:spPr/>
    </dgm:pt>
    <dgm:pt modelId="{5EF78469-8BB5-4002-BA51-F8006C64A046}" type="pres">
      <dgm:prSet presAssocID="{D38EB9F4-4665-4C1E-846C-6E1E341D949D}" presName="rootConnector1" presStyleLbl="node1" presStyleIdx="0" presStyleCnt="0"/>
      <dgm:spPr/>
    </dgm:pt>
    <dgm:pt modelId="{9286BA30-3F9D-4E53-8BB1-8203734598CD}" type="pres">
      <dgm:prSet presAssocID="{D38EB9F4-4665-4C1E-846C-6E1E341D949D}" presName="hierChild2" presStyleCnt="0"/>
      <dgm:spPr/>
    </dgm:pt>
    <dgm:pt modelId="{9BCDCCC3-21CE-4D4F-88F3-83CF3F7BD354}" type="pres">
      <dgm:prSet presAssocID="{3BC9D91F-45CB-44EE-B9EA-F303BADEF208}" presName="Name37" presStyleLbl="parChTrans1D2" presStyleIdx="0" presStyleCnt="4"/>
      <dgm:spPr/>
    </dgm:pt>
    <dgm:pt modelId="{1E4D727E-0844-4EDE-9A18-DD12983D5CA0}" type="pres">
      <dgm:prSet presAssocID="{9BCBE79B-3953-4C30-A2DC-FDC47EA0AAB3}" presName="hierRoot2" presStyleCnt="0">
        <dgm:presLayoutVars>
          <dgm:hierBranch val="init"/>
        </dgm:presLayoutVars>
      </dgm:prSet>
      <dgm:spPr/>
    </dgm:pt>
    <dgm:pt modelId="{87DE8062-4CB4-41FD-AE3C-4837F6993456}" type="pres">
      <dgm:prSet presAssocID="{9BCBE79B-3953-4C30-A2DC-FDC47EA0AAB3}" presName="rootComposite" presStyleCnt="0"/>
      <dgm:spPr/>
    </dgm:pt>
    <dgm:pt modelId="{7287C516-0702-479E-8721-86BD0B03D593}" type="pres">
      <dgm:prSet presAssocID="{9BCBE79B-3953-4C30-A2DC-FDC47EA0AAB3}" presName="rootText" presStyleLbl="node2" presStyleIdx="0" presStyleCnt="4">
        <dgm:presLayoutVars>
          <dgm:chPref val="3"/>
        </dgm:presLayoutVars>
      </dgm:prSet>
      <dgm:spPr/>
    </dgm:pt>
    <dgm:pt modelId="{75EE79FB-D23C-446E-8C46-270BC8F2F78B}" type="pres">
      <dgm:prSet presAssocID="{9BCBE79B-3953-4C30-A2DC-FDC47EA0AAB3}" presName="rootConnector" presStyleLbl="node2" presStyleIdx="0" presStyleCnt="4"/>
      <dgm:spPr/>
    </dgm:pt>
    <dgm:pt modelId="{7DAF6953-0210-4CDE-8875-F504B1004899}" type="pres">
      <dgm:prSet presAssocID="{9BCBE79B-3953-4C30-A2DC-FDC47EA0AAB3}" presName="hierChild4" presStyleCnt="0"/>
      <dgm:spPr/>
    </dgm:pt>
    <dgm:pt modelId="{60198F4D-C953-435E-8984-7B68F715AF15}" type="pres">
      <dgm:prSet presAssocID="{9BCBE79B-3953-4C30-A2DC-FDC47EA0AAB3}" presName="hierChild5" presStyleCnt="0"/>
      <dgm:spPr/>
    </dgm:pt>
    <dgm:pt modelId="{C169B6BD-1B3E-4011-822C-3335E0D4B2BB}" type="pres">
      <dgm:prSet presAssocID="{BE2B3239-603E-4592-8D6A-08CE214FA41D}" presName="Name37" presStyleLbl="parChTrans1D2" presStyleIdx="1" presStyleCnt="4"/>
      <dgm:spPr/>
    </dgm:pt>
    <dgm:pt modelId="{9500628F-3A81-4ED0-8116-867F41EE3D83}" type="pres">
      <dgm:prSet presAssocID="{D05045AA-197C-4082-8A4D-E87144C33532}" presName="hierRoot2" presStyleCnt="0">
        <dgm:presLayoutVars>
          <dgm:hierBranch val="init"/>
        </dgm:presLayoutVars>
      </dgm:prSet>
      <dgm:spPr/>
    </dgm:pt>
    <dgm:pt modelId="{740C51D0-3826-4FCD-B166-EF06D39C1C5D}" type="pres">
      <dgm:prSet presAssocID="{D05045AA-197C-4082-8A4D-E87144C33532}" presName="rootComposite" presStyleCnt="0"/>
      <dgm:spPr/>
    </dgm:pt>
    <dgm:pt modelId="{9AE3EAA2-BD89-4BBA-8CEE-53A8FF677AB6}" type="pres">
      <dgm:prSet presAssocID="{D05045AA-197C-4082-8A4D-E87144C33532}" presName="rootText" presStyleLbl="node2" presStyleIdx="1" presStyleCnt="4">
        <dgm:presLayoutVars>
          <dgm:chPref val="3"/>
        </dgm:presLayoutVars>
      </dgm:prSet>
      <dgm:spPr/>
    </dgm:pt>
    <dgm:pt modelId="{4DFC7560-86B3-43E4-A8BC-550338FB2F12}" type="pres">
      <dgm:prSet presAssocID="{D05045AA-197C-4082-8A4D-E87144C33532}" presName="rootConnector" presStyleLbl="node2" presStyleIdx="1" presStyleCnt="4"/>
      <dgm:spPr/>
    </dgm:pt>
    <dgm:pt modelId="{1274EE3F-3237-41E6-B39C-A7C9F1105ED6}" type="pres">
      <dgm:prSet presAssocID="{D05045AA-197C-4082-8A4D-E87144C33532}" presName="hierChild4" presStyleCnt="0"/>
      <dgm:spPr/>
    </dgm:pt>
    <dgm:pt modelId="{7F8ECC14-201C-4AC3-8378-49023ABA0B9D}" type="pres">
      <dgm:prSet presAssocID="{D05045AA-197C-4082-8A4D-E87144C33532}" presName="hierChild5" presStyleCnt="0"/>
      <dgm:spPr/>
    </dgm:pt>
    <dgm:pt modelId="{16A12D79-A37A-474C-B3A8-8626F90E2AB6}" type="pres">
      <dgm:prSet presAssocID="{2E6101FE-0319-4AC6-9A7B-8E2D5E5B42A8}" presName="Name37" presStyleLbl="parChTrans1D2" presStyleIdx="2" presStyleCnt="4"/>
      <dgm:spPr/>
    </dgm:pt>
    <dgm:pt modelId="{5861CCCE-813E-4849-8E09-0809EDB99458}" type="pres">
      <dgm:prSet presAssocID="{590225AC-D99B-45EA-AA78-2714C3FA41FC}" presName="hierRoot2" presStyleCnt="0">
        <dgm:presLayoutVars>
          <dgm:hierBranch val="init"/>
        </dgm:presLayoutVars>
      </dgm:prSet>
      <dgm:spPr/>
    </dgm:pt>
    <dgm:pt modelId="{EA8C2F48-9959-425A-A3CC-A493A6DFCDC3}" type="pres">
      <dgm:prSet presAssocID="{590225AC-D99B-45EA-AA78-2714C3FA41FC}" presName="rootComposite" presStyleCnt="0"/>
      <dgm:spPr/>
    </dgm:pt>
    <dgm:pt modelId="{6B4F998E-6B3E-4902-8CBB-FE79412BAA87}" type="pres">
      <dgm:prSet presAssocID="{590225AC-D99B-45EA-AA78-2714C3FA41FC}" presName="rootText" presStyleLbl="node2" presStyleIdx="2" presStyleCnt="4">
        <dgm:presLayoutVars>
          <dgm:chPref val="3"/>
        </dgm:presLayoutVars>
      </dgm:prSet>
      <dgm:spPr/>
    </dgm:pt>
    <dgm:pt modelId="{586020B1-7A1A-4B8E-8EFE-F94842D90E3D}" type="pres">
      <dgm:prSet presAssocID="{590225AC-D99B-45EA-AA78-2714C3FA41FC}" presName="rootConnector" presStyleLbl="node2" presStyleIdx="2" presStyleCnt="4"/>
      <dgm:spPr/>
    </dgm:pt>
    <dgm:pt modelId="{9ECE1BAB-F5DA-4643-9A0A-078250DD8BF1}" type="pres">
      <dgm:prSet presAssocID="{590225AC-D99B-45EA-AA78-2714C3FA41FC}" presName="hierChild4" presStyleCnt="0"/>
      <dgm:spPr/>
    </dgm:pt>
    <dgm:pt modelId="{0B84AEAA-2936-48B9-9125-F14A52ADA930}" type="pres">
      <dgm:prSet presAssocID="{590225AC-D99B-45EA-AA78-2714C3FA41FC}" presName="hierChild5" presStyleCnt="0"/>
      <dgm:spPr/>
    </dgm:pt>
    <dgm:pt modelId="{EBCA90E8-2692-48E9-B6B9-1A11CF5961DC}" type="pres">
      <dgm:prSet presAssocID="{14D15B9B-96DB-4877-91A4-A9FD0F724F4A}" presName="Name37" presStyleLbl="parChTrans1D2" presStyleIdx="3" presStyleCnt="4"/>
      <dgm:spPr/>
    </dgm:pt>
    <dgm:pt modelId="{C4968EA6-1866-4D6B-B530-3AB83F8BA9EA}" type="pres">
      <dgm:prSet presAssocID="{3DF7E579-A08E-4E32-BD9E-5A48F146AE04}" presName="hierRoot2" presStyleCnt="0">
        <dgm:presLayoutVars>
          <dgm:hierBranch val="init"/>
        </dgm:presLayoutVars>
      </dgm:prSet>
      <dgm:spPr/>
    </dgm:pt>
    <dgm:pt modelId="{818FEAF8-AA52-4D0B-9134-2FA8408CB0D2}" type="pres">
      <dgm:prSet presAssocID="{3DF7E579-A08E-4E32-BD9E-5A48F146AE04}" presName="rootComposite" presStyleCnt="0"/>
      <dgm:spPr/>
    </dgm:pt>
    <dgm:pt modelId="{73E9F7E7-3403-4226-8995-72D9CFABD574}" type="pres">
      <dgm:prSet presAssocID="{3DF7E579-A08E-4E32-BD9E-5A48F146AE04}" presName="rootText" presStyleLbl="node2" presStyleIdx="3" presStyleCnt="4">
        <dgm:presLayoutVars>
          <dgm:chPref val="3"/>
        </dgm:presLayoutVars>
      </dgm:prSet>
      <dgm:spPr/>
    </dgm:pt>
    <dgm:pt modelId="{44C26E02-0EBB-4247-9BEC-857B47874196}" type="pres">
      <dgm:prSet presAssocID="{3DF7E579-A08E-4E32-BD9E-5A48F146AE04}" presName="rootConnector" presStyleLbl="node2" presStyleIdx="3" presStyleCnt="4"/>
      <dgm:spPr/>
    </dgm:pt>
    <dgm:pt modelId="{06BA9D48-C978-4AAE-8BCC-0B53A35257D1}" type="pres">
      <dgm:prSet presAssocID="{3DF7E579-A08E-4E32-BD9E-5A48F146AE04}" presName="hierChild4" presStyleCnt="0"/>
      <dgm:spPr/>
    </dgm:pt>
    <dgm:pt modelId="{36899205-D9D8-4BEA-92F9-F8FF7BE4FBA2}" type="pres">
      <dgm:prSet presAssocID="{3DF7E579-A08E-4E32-BD9E-5A48F146AE04}" presName="hierChild5" presStyleCnt="0"/>
      <dgm:spPr/>
    </dgm:pt>
    <dgm:pt modelId="{F00B0374-0E79-4656-8F63-F550A8C8CDD7}" type="pres">
      <dgm:prSet presAssocID="{D38EB9F4-4665-4C1E-846C-6E1E341D949D}" presName="hierChild3" presStyleCnt="0"/>
      <dgm:spPr/>
    </dgm:pt>
  </dgm:ptLst>
  <dgm:cxnLst>
    <dgm:cxn modelId="{9FA1C604-B2C1-4CDB-859E-F83F566DAE4B}" type="presOf" srcId="{D05045AA-197C-4082-8A4D-E87144C33532}" destId="{9AE3EAA2-BD89-4BBA-8CEE-53A8FF677AB6}" srcOrd="0" destOrd="0" presId="urn:microsoft.com/office/officeart/2005/8/layout/orgChart1"/>
    <dgm:cxn modelId="{7D97AF15-12D2-4401-8270-1C5CA17E4E1D}" type="presOf" srcId="{D38EB9F4-4665-4C1E-846C-6E1E341D949D}" destId="{5EF78469-8BB5-4002-BA51-F8006C64A046}" srcOrd="1" destOrd="0" presId="urn:microsoft.com/office/officeart/2005/8/layout/orgChart1"/>
    <dgm:cxn modelId="{5EACCF25-47C5-454B-AFC8-AC6D837FDC98}" type="presOf" srcId="{9BCBE79B-3953-4C30-A2DC-FDC47EA0AAB3}" destId="{75EE79FB-D23C-446E-8C46-270BC8F2F78B}" srcOrd="1" destOrd="0" presId="urn:microsoft.com/office/officeart/2005/8/layout/orgChart1"/>
    <dgm:cxn modelId="{29FB1026-85AA-483B-BFE4-2204D63BD15D}" srcId="{D38EB9F4-4665-4C1E-846C-6E1E341D949D}" destId="{590225AC-D99B-45EA-AA78-2714C3FA41FC}" srcOrd="2" destOrd="0" parTransId="{2E6101FE-0319-4AC6-9A7B-8E2D5E5B42A8}" sibTransId="{E15653CA-1213-4F4D-BE5F-0F494C33698D}"/>
    <dgm:cxn modelId="{3D8F5027-0A5F-4C8F-AA95-5067CCC1A5C4}" type="presOf" srcId="{3DF7E579-A08E-4E32-BD9E-5A48F146AE04}" destId="{73E9F7E7-3403-4226-8995-72D9CFABD574}" srcOrd="0" destOrd="0" presId="urn:microsoft.com/office/officeart/2005/8/layout/orgChart1"/>
    <dgm:cxn modelId="{6EE4252D-5DD6-4704-939A-D8058E76913E}" type="presOf" srcId="{590225AC-D99B-45EA-AA78-2714C3FA41FC}" destId="{586020B1-7A1A-4B8E-8EFE-F94842D90E3D}" srcOrd="1" destOrd="0" presId="urn:microsoft.com/office/officeart/2005/8/layout/orgChart1"/>
    <dgm:cxn modelId="{7164523E-2944-4C96-80E6-FF653650BEF1}" srcId="{D38EB9F4-4665-4C1E-846C-6E1E341D949D}" destId="{9BCBE79B-3953-4C30-A2DC-FDC47EA0AAB3}" srcOrd="0" destOrd="0" parTransId="{3BC9D91F-45CB-44EE-B9EA-F303BADEF208}" sibTransId="{08F58D66-0237-461E-BB2C-714D6573460E}"/>
    <dgm:cxn modelId="{6264F35F-A974-4384-9958-A691759D89C9}" type="presOf" srcId="{590225AC-D99B-45EA-AA78-2714C3FA41FC}" destId="{6B4F998E-6B3E-4902-8CBB-FE79412BAA87}" srcOrd="0" destOrd="0" presId="urn:microsoft.com/office/officeart/2005/8/layout/orgChart1"/>
    <dgm:cxn modelId="{FF447662-226E-4B6E-A008-B1658993D17C}" type="presOf" srcId="{05D9BD7A-2836-4B3C-A416-04B5A732F0D9}" destId="{A8519931-C0C5-4B53-9F2B-F409979F363B}" srcOrd="0" destOrd="0" presId="urn:microsoft.com/office/officeart/2005/8/layout/orgChart1"/>
    <dgm:cxn modelId="{82408A50-D49C-4654-8DCF-7118CFA29123}" type="presOf" srcId="{3BC9D91F-45CB-44EE-B9EA-F303BADEF208}" destId="{9BCDCCC3-21CE-4D4F-88F3-83CF3F7BD354}" srcOrd="0" destOrd="0" presId="urn:microsoft.com/office/officeart/2005/8/layout/orgChart1"/>
    <dgm:cxn modelId="{D968B054-4AB5-4047-B3C3-AB45E053C343}" srcId="{D38EB9F4-4665-4C1E-846C-6E1E341D949D}" destId="{D05045AA-197C-4082-8A4D-E87144C33532}" srcOrd="1" destOrd="0" parTransId="{BE2B3239-603E-4592-8D6A-08CE214FA41D}" sibTransId="{CBD1E0D6-60AC-4671-8481-7F9187FC4943}"/>
    <dgm:cxn modelId="{F3B81AA5-BD4F-4F4C-825A-7BCEBAF4BE4F}" srcId="{D38EB9F4-4665-4C1E-846C-6E1E341D949D}" destId="{3DF7E579-A08E-4E32-BD9E-5A48F146AE04}" srcOrd="3" destOrd="0" parTransId="{14D15B9B-96DB-4877-91A4-A9FD0F724F4A}" sibTransId="{54C2B90F-03A3-466D-84D4-FB371E745006}"/>
    <dgm:cxn modelId="{A23B2FA7-6F5D-4160-B066-F15DEA41A610}" type="presOf" srcId="{BE2B3239-603E-4592-8D6A-08CE214FA41D}" destId="{C169B6BD-1B3E-4011-822C-3335E0D4B2BB}" srcOrd="0" destOrd="0" presId="urn:microsoft.com/office/officeart/2005/8/layout/orgChart1"/>
    <dgm:cxn modelId="{A1B2CDAB-61A0-4585-8EA1-2827AF3DE1CD}" type="presOf" srcId="{D05045AA-197C-4082-8A4D-E87144C33532}" destId="{4DFC7560-86B3-43E4-A8BC-550338FB2F12}" srcOrd="1" destOrd="0" presId="urn:microsoft.com/office/officeart/2005/8/layout/orgChart1"/>
    <dgm:cxn modelId="{13C15CD2-D00E-48E8-BEEF-07F41B68582D}" type="presOf" srcId="{D38EB9F4-4665-4C1E-846C-6E1E341D949D}" destId="{29AF9434-F7A1-4CEC-86DD-20571FB86BEC}" srcOrd="0" destOrd="0" presId="urn:microsoft.com/office/officeart/2005/8/layout/orgChart1"/>
    <dgm:cxn modelId="{F98EF6D6-6CD9-499C-89A8-CB8F51635399}" srcId="{05D9BD7A-2836-4B3C-A416-04B5A732F0D9}" destId="{D38EB9F4-4665-4C1E-846C-6E1E341D949D}" srcOrd="0" destOrd="0" parTransId="{D61467DA-2D55-4DBD-8921-167F1F68A46A}" sibTransId="{FF93CF4C-AD44-433A-8DB8-05ECA3786B07}"/>
    <dgm:cxn modelId="{EE6185DF-34B9-4894-8BAB-9054E1C6FCD5}" type="presOf" srcId="{3DF7E579-A08E-4E32-BD9E-5A48F146AE04}" destId="{44C26E02-0EBB-4247-9BEC-857B47874196}" srcOrd="1" destOrd="0" presId="urn:microsoft.com/office/officeart/2005/8/layout/orgChart1"/>
    <dgm:cxn modelId="{0A7117E1-9D9D-4232-BB8F-617F46E94048}" type="presOf" srcId="{2E6101FE-0319-4AC6-9A7B-8E2D5E5B42A8}" destId="{16A12D79-A37A-474C-B3A8-8626F90E2AB6}" srcOrd="0" destOrd="0" presId="urn:microsoft.com/office/officeart/2005/8/layout/orgChart1"/>
    <dgm:cxn modelId="{C5BE3EE6-F1C7-49DE-BB5F-03B68F425CF2}" type="presOf" srcId="{14D15B9B-96DB-4877-91A4-A9FD0F724F4A}" destId="{EBCA90E8-2692-48E9-B6B9-1A11CF5961DC}" srcOrd="0" destOrd="0" presId="urn:microsoft.com/office/officeart/2005/8/layout/orgChart1"/>
    <dgm:cxn modelId="{A8A0D1F5-6972-4C6B-B94F-F5257B4D51AD}" type="presOf" srcId="{9BCBE79B-3953-4C30-A2DC-FDC47EA0AAB3}" destId="{7287C516-0702-479E-8721-86BD0B03D593}" srcOrd="0" destOrd="0" presId="urn:microsoft.com/office/officeart/2005/8/layout/orgChart1"/>
    <dgm:cxn modelId="{FE1F7091-BBDA-4A1D-8476-6F7DB722BC2A}" type="presParOf" srcId="{A8519931-C0C5-4B53-9F2B-F409979F363B}" destId="{0EE70059-437C-4D87-B3A7-85FB7E6AE27A}" srcOrd="0" destOrd="0" presId="urn:microsoft.com/office/officeart/2005/8/layout/orgChart1"/>
    <dgm:cxn modelId="{A6A8AB7C-2DC5-485B-A7C0-8400B9AB8839}" type="presParOf" srcId="{0EE70059-437C-4D87-B3A7-85FB7E6AE27A}" destId="{E77D7A41-3EF9-4DC4-A424-0B8C6F5F416E}" srcOrd="0" destOrd="0" presId="urn:microsoft.com/office/officeart/2005/8/layout/orgChart1"/>
    <dgm:cxn modelId="{AD657CF6-3BA0-4169-927C-268D65F1A134}" type="presParOf" srcId="{E77D7A41-3EF9-4DC4-A424-0B8C6F5F416E}" destId="{29AF9434-F7A1-4CEC-86DD-20571FB86BEC}" srcOrd="0" destOrd="0" presId="urn:microsoft.com/office/officeart/2005/8/layout/orgChart1"/>
    <dgm:cxn modelId="{55746FA4-00B1-40AC-A7E7-AD49750E5D9E}" type="presParOf" srcId="{E77D7A41-3EF9-4DC4-A424-0B8C6F5F416E}" destId="{5EF78469-8BB5-4002-BA51-F8006C64A046}" srcOrd="1" destOrd="0" presId="urn:microsoft.com/office/officeart/2005/8/layout/orgChart1"/>
    <dgm:cxn modelId="{4C34A8BC-BB35-4DB0-AD83-89F409C90DC5}" type="presParOf" srcId="{0EE70059-437C-4D87-B3A7-85FB7E6AE27A}" destId="{9286BA30-3F9D-4E53-8BB1-8203734598CD}" srcOrd="1" destOrd="0" presId="urn:microsoft.com/office/officeart/2005/8/layout/orgChart1"/>
    <dgm:cxn modelId="{5446C859-F036-42D5-9791-A72C0DB22780}" type="presParOf" srcId="{9286BA30-3F9D-4E53-8BB1-8203734598CD}" destId="{9BCDCCC3-21CE-4D4F-88F3-83CF3F7BD354}" srcOrd="0" destOrd="0" presId="urn:microsoft.com/office/officeart/2005/8/layout/orgChart1"/>
    <dgm:cxn modelId="{3700282A-DAEE-44A7-9D83-4B6DE5D3DBE7}" type="presParOf" srcId="{9286BA30-3F9D-4E53-8BB1-8203734598CD}" destId="{1E4D727E-0844-4EDE-9A18-DD12983D5CA0}" srcOrd="1" destOrd="0" presId="urn:microsoft.com/office/officeart/2005/8/layout/orgChart1"/>
    <dgm:cxn modelId="{2CD15E39-0B90-4AC0-828E-3F29667D80B6}" type="presParOf" srcId="{1E4D727E-0844-4EDE-9A18-DD12983D5CA0}" destId="{87DE8062-4CB4-41FD-AE3C-4837F6993456}" srcOrd="0" destOrd="0" presId="urn:microsoft.com/office/officeart/2005/8/layout/orgChart1"/>
    <dgm:cxn modelId="{407C8B77-E1DD-4552-BA49-EB24E3900FE5}" type="presParOf" srcId="{87DE8062-4CB4-41FD-AE3C-4837F6993456}" destId="{7287C516-0702-479E-8721-86BD0B03D593}" srcOrd="0" destOrd="0" presId="urn:microsoft.com/office/officeart/2005/8/layout/orgChart1"/>
    <dgm:cxn modelId="{72539434-5569-4A99-A16B-B447E37F7421}" type="presParOf" srcId="{87DE8062-4CB4-41FD-AE3C-4837F6993456}" destId="{75EE79FB-D23C-446E-8C46-270BC8F2F78B}" srcOrd="1" destOrd="0" presId="urn:microsoft.com/office/officeart/2005/8/layout/orgChart1"/>
    <dgm:cxn modelId="{A67E52E1-43AD-4E33-90D4-484918AB6BF4}" type="presParOf" srcId="{1E4D727E-0844-4EDE-9A18-DD12983D5CA0}" destId="{7DAF6953-0210-4CDE-8875-F504B1004899}" srcOrd="1" destOrd="0" presId="urn:microsoft.com/office/officeart/2005/8/layout/orgChart1"/>
    <dgm:cxn modelId="{C9912607-ED0C-40B7-844E-52CADFF05FF5}" type="presParOf" srcId="{1E4D727E-0844-4EDE-9A18-DD12983D5CA0}" destId="{60198F4D-C953-435E-8984-7B68F715AF15}" srcOrd="2" destOrd="0" presId="urn:microsoft.com/office/officeart/2005/8/layout/orgChart1"/>
    <dgm:cxn modelId="{CD4E2AFC-ECE4-4768-8AA1-E49F96F0B5D0}" type="presParOf" srcId="{9286BA30-3F9D-4E53-8BB1-8203734598CD}" destId="{C169B6BD-1B3E-4011-822C-3335E0D4B2BB}" srcOrd="2" destOrd="0" presId="urn:microsoft.com/office/officeart/2005/8/layout/orgChart1"/>
    <dgm:cxn modelId="{902EC0F7-AA53-433A-BF60-6920FC1BBC3E}" type="presParOf" srcId="{9286BA30-3F9D-4E53-8BB1-8203734598CD}" destId="{9500628F-3A81-4ED0-8116-867F41EE3D83}" srcOrd="3" destOrd="0" presId="urn:microsoft.com/office/officeart/2005/8/layout/orgChart1"/>
    <dgm:cxn modelId="{55FA6859-A914-43E1-BF77-851E8AE3A5E0}" type="presParOf" srcId="{9500628F-3A81-4ED0-8116-867F41EE3D83}" destId="{740C51D0-3826-4FCD-B166-EF06D39C1C5D}" srcOrd="0" destOrd="0" presId="urn:microsoft.com/office/officeart/2005/8/layout/orgChart1"/>
    <dgm:cxn modelId="{BFDB3F37-717A-49A1-89DB-F89828F08E52}" type="presParOf" srcId="{740C51D0-3826-4FCD-B166-EF06D39C1C5D}" destId="{9AE3EAA2-BD89-4BBA-8CEE-53A8FF677AB6}" srcOrd="0" destOrd="0" presId="urn:microsoft.com/office/officeart/2005/8/layout/orgChart1"/>
    <dgm:cxn modelId="{06DF7194-DA32-4BF8-BCDE-0EF06ACD3766}" type="presParOf" srcId="{740C51D0-3826-4FCD-B166-EF06D39C1C5D}" destId="{4DFC7560-86B3-43E4-A8BC-550338FB2F12}" srcOrd="1" destOrd="0" presId="urn:microsoft.com/office/officeart/2005/8/layout/orgChart1"/>
    <dgm:cxn modelId="{9D70CCD4-14C8-4442-A53C-4EF35180C642}" type="presParOf" srcId="{9500628F-3A81-4ED0-8116-867F41EE3D83}" destId="{1274EE3F-3237-41E6-B39C-A7C9F1105ED6}" srcOrd="1" destOrd="0" presId="urn:microsoft.com/office/officeart/2005/8/layout/orgChart1"/>
    <dgm:cxn modelId="{25898EFE-AEB7-4CD1-8B97-7F49066F92FC}" type="presParOf" srcId="{9500628F-3A81-4ED0-8116-867F41EE3D83}" destId="{7F8ECC14-201C-4AC3-8378-49023ABA0B9D}" srcOrd="2" destOrd="0" presId="urn:microsoft.com/office/officeart/2005/8/layout/orgChart1"/>
    <dgm:cxn modelId="{3C8912DE-9406-481F-9980-5F89FCEAB6BC}" type="presParOf" srcId="{9286BA30-3F9D-4E53-8BB1-8203734598CD}" destId="{16A12D79-A37A-474C-B3A8-8626F90E2AB6}" srcOrd="4" destOrd="0" presId="urn:microsoft.com/office/officeart/2005/8/layout/orgChart1"/>
    <dgm:cxn modelId="{6ADF6048-7B91-4061-96D6-A1BD64B6008F}" type="presParOf" srcId="{9286BA30-3F9D-4E53-8BB1-8203734598CD}" destId="{5861CCCE-813E-4849-8E09-0809EDB99458}" srcOrd="5" destOrd="0" presId="urn:microsoft.com/office/officeart/2005/8/layout/orgChart1"/>
    <dgm:cxn modelId="{B335174A-FD03-41F8-836E-80EE34D1CB6B}" type="presParOf" srcId="{5861CCCE-813E-4849-8E09-0809EDB99458}" destId="{EA8C2F48-9959-425A-A3CC-A493A6DFCDC3}" srcOrd="0" destOrd="0" presId="urn:microsoft.com/office/officeart/2005/8/layout/orgChart1"/>
    <dgm:cxn modelId="{5A39998D-DD64-4151-BC26-CD4CFABBDDCE}" type="presParOf" srcId="{EA8C2F48-9959-425A-A3CC-A493A6DFCDC3}" destId="{6B4F998E-6B3E-4902-8CBB-FE79412BAA87}" srcOrd="0" destOrd="0" presId="urn:microsoft.com/office/officeart/2005/8/layout/orgChart1"/>
    <dgm:cxn modelId="{1C6C21A7-4B28-4F88-8140-E2A8F4DBA09E}" type="presParOf" srcId="{EA8C2F48-9959-425A-A3CC-A493A6DFCDC3}" destId="{586020B1-7A1A-4B8E-8EFE-F94842D90E3D}" srcOrd="1" destOrd="0" presId="urn:microsoft.com/office/officeart/2005/8/layout/orgChart1"/>
    <dgm:cxn modelId="{AA47C5C8-0433-4A36-B8B6-DC381D2FE894}" type="presParOf" srcId="{5861CCCE-813E-4849-8E09-0809EDB99458}" destId="{9ECE1BAB-F5DA-4643-9A0A-078250DD8BF1}" srcOrd="1" destOrd="0" presId="urn:microsoft.com/office/officeart/2005/8/layout/orgChart1"/>
    <dgm:cxn modelId="{EA46FCF8-2EF3-4471-B3BD-2F652098379A}" type="presParOf" srcId="{5861CCCE-813E-4849-8E09-0809EDB99458}" destId="{0B84AEAA-2936-48B9-9125-F14A52ADA930}" srcOrd="2" destOrd="0" presId="urn:microsoft.com/office/officeart/2005/8/layout/orgChart1"/>
    <dgm:cxn modelId="{DFAF8D73-1117-4F3B-8D90-C7C0DEFCDBCD}" type="presParOf" srcId="{9286BA30-3F9D-4E53-8BB1-8203734598CD}" destId="{EBCA90E8-2692-48E9-B6B9-1A11CF5961DC}" srcOrd="6" destOrd="0" presId="urn:microsoft.com/office/officeart/2005/8/layout/orgChart1"/>
    <dgm:cxn modelId="{E42462BF-ECF0-425E-889F-70DB45BC388B}" type="presParOf" srcId="{9286BA30-3F9D-4E53-8BB1-8203734598CD}" destId="{C4968EA6-1866-4D6B-B530-3AB83F8BA9EA}" srcOrd="7" destOrd="0" presId="urn:microsoft.com/office/officeart/2005/8/layout/orgChart1"/>
    <dgm:cxn modelId="{614BF363-0C93-4EBA-AF54-F43C298C88E2}" type="presParOf" srcId="{C4968EA6-1866-4D6B-B530-3AB83F8BA9EA}" destId="{818FEAF8-AA52-4D0B-9134-2FA8408CB0D2}" srcOrd="0" destOrd="0" presId="urn:microsoft.com/office/officeart/2005/8/layout/orgChart1"/>
    <dgm:cxn modelId="{9BB0B867-E1DA-4A8B-8746-3F0915E1BC33}" type="presParOf" srcId="{818FEAF8-AA52-4D0B-9134-2FA8408CB0D2}" destId="{73E9F7E7-3403-4226-8995-72D9CFABD574}" srcOrd="0" destOrd="0" presId="urn:microsoft.com/office/officeart/2005/8/layout/orgChart1"/>
    <dgm:cxn modelId="{111DD6AC-931B-4970-B20E-6EF9D13A0AEB}" type="presParOf" srcId="{818FEAF8-AA52-4D0B-9134-2FA8408CB0D2}" destId="{44C26E02-0EBB-4247-9BEC-857B47874196}" srcOrd="1" destOrd="0" presId="urn:microsoft.com/office/officeart/2005/8/layout/orgChart1"/>
    <dgm:cxn modelId="{4B9F1199-40D7-44C7-A57F-8833FBD6B6A8}" type="presParOf" srcId="{C4968EA6-1866-4D6B-B530-3AB83F8BA9EA}" destId="{06BA9D48-C978-4AAE-8BCC-0B53A35257D1}" srcOrd="1" destOrd="0" presId="urn:microsoft.com/office/officeart/2005/8/layout/orgChart1"/>
    <dgm:cxn modelId="{69961564-E004-4A5D-A7FB-D6F253CC3F8E}" type="presParOf" srcId="{C4968EA6-1866-4D6B-B530-3AB83F8BA9EA}" destId="{36899205-D9D8-4BEA-92F9-F8FF7BE4FBA2}" srcOrd="2" destOrd="0" presId="urn:microsoft.com/office/officeart/2005/8/layout/orgChart1"/>
    <dgm:cxn modelId="{977B92E9-1B45-47DA-9D5B-39D61AFF1CB7}" type="presParOf" srcId="{0EE70059-437C-4D87-B3A7-85FB7E6AE27A}" destId="{F00B0374-0E79-4656-8F63-F550A8C8CD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90E8-2692-48E9-B6B9-1A11CF5961DC}">
      <dsp:nvSpPr>
        <dsp:cNvPr id="0" name=""/>
        <dsp:cNvSpPr/>
      </dsp:nvSpPr>
      <dsp:spPr>
        <a:xfrm>
          <a:off x="5688956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4455626" y="257763"/>
              </a:lnTo>
              <a:lnTo>
                <a:pt x="4455626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12D79-A37A-474C-B3A8-8626F90E2AB6}">
      <dsp:nvSpPr>
        <dsp:cNvPr id="0" name=""/>
        <dsp:cNvSpPr/>
      </dsp:nvSpPr>
      <dsp:spPr>
        <a:xfrm>
          <a:off x="5688956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763"/>
              </a:lnTo>
              <a:lnTo>
                <a:pt x="1485208" y="257763"/>
              </a:lnTo>
              <a:lnTo>
                <a:pt x="1485208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9B6BD-1B3E-4011-822C-3335E0D4B2BB}">
      <dsp:nvSpPr>
        <dsp:cNvPr id="0" name=""/>
        <dsp:cNvSpPr/>
      </dsp:nvSpPr>
      <dsp:spPr>
        <a:xfrm>
          <a:off x="4203748" y="2813116"/>
          <a:ext cx="1485208" cy="515527"/>
        </a:xfrm>
        <a:custGeom>
          <a:avLst/>
          <a:gdLst/>
          <a:ahLst/>
          <a:cxnLst/>
          <a:rect l="0" t="0" r="0" b="0"/>
          <a:pathLst>
            <a:path>
              <a:moveTo>
                <a:pt x="1485208" y="0"/>
              </a:moveTo>
              <a:lnTo>
                <a:pt x="1485208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DCCC3-21CE-4D4F-88F3-83CF3F7BD354}">
      <dsp:nvSpPr>
        <dsp:cNvPr id="0" name=""/>
        <dsp:cNvSpPr/>
      </dsp:nvSpPr>
      <dsp:spPr>
        <a:xfrm>
          <a:off x="1233330" y="2813116"/>
          <a:ext cx="4455626" cy="515527"/>
        </a:xfrm>
        <a:custGeom>
          <a:avLst/>
          <a:gdLst/>
          <a:ahLst/>
          <a:cxnLst/>
          <a:rect l="0" t="0" r="0" b="0"/>
          <a:pathLst>
            <a:path>
              <a:moveTo>
                <a:pt x="4455626" y="0"/>
              </a:moveTo>
              <a:lnTo>
                <a:pt x="4455626" y="257763"/>
              </a:lnTo>
              <a:lnTo>
                <a:pt x="0" y="257763"/>
              </a:lnTo>
              <a:lnTo>
                <a:pt x="0" y="515527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F9434-F7A1-4CEC-86DD-20571FB86BEC}">
      <dsp:nvSpPr>
        <dsp:cNvPr id="0" name=""/>
        <dsp:cNvSpPr/>
      </dsp:nvSpPr>
      <dsp:spPr>
        <a:xfrm>
          <a:off x="4224762" y="1585671"/>
          <a:ext cx="2928389" cy="12274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Microsoft.AspNetCore.App</a:t>
          </a:r>
          <a:endParaRPr lang="en-US" sz="1800" kern="1200" dirty="0"/>
        </a:p>
      </dsp:txBody>
      <dsp:txXfrm>
        <a:off x="4224762" y="1585671"/>
        <a:ext cx="2928389" cy="1227445"/>
      </dsp:txXfrm>
    </dsp:sp>
    <dsp:sp modelId="{7287C516-0702-479E-8721-86BD0B03D593}">
      <dsp:nvSpPr>
        <dsp:cNvPr id="0" name=""/>
        <dsp:cNvSpPr/>
      </dsp:nvSpPr>
      <dsp:spPr>
        <a:xfrm>
          <a:off x="5885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</a:t>
          </a:r>
          <a:endParaRPr lang="en-US" sz="1800" kern="1200" dirty="0"/>
        </a:p>
      </dsp:txBody>
      <dsp:txXfrm>
        <a:off x="5885" y="3328644"/>
        <a:ext cx="2454890" cy="1227445"/>
      </dsp:txXfrm>
    </dsp:sp>
    <dsp:sp modelId="{9AE3EAA2-BD89-4BBA-8CEE-53A8FF677AB6}">
      <dsp:nvSpPr>
        <dsp:cNvPr id="0" name=""/>
        <dsp:cNvSpPr/>
      </dsp:nvSpPr>
      <dsp:spPr>
        <a:xfrm>
          <a:off x="2976302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SignalR.Common</a:t>
          </a:r>
          <a:endParaRPr lang="en-US" sz="1800" kern="1200" dirty="0"/>
        </a:p>
      </dsp:txBody>
      <dsp:txXfrm>
        <a:off x="2976302" y="3328644"/>
        <a:ext cx="2454890" cy="1227445"/>
      </dsp:txXfrm>
    </dsp:sp>
    <dsp:sp modelId="{6B4F998E-6B3E-4902-8CBB-FE79412BAA87}">
      <dsp:nvSpPr>
        <dsp:cNvPr id="0" name=""/>
        <dsp:cNvSpPr/>
      </dsp:nvSpPr>
      <dsp:spPr>
        <a:xfrm>
          <a:off x="5946720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SignalR.Core</a:t>
          </a:r>
          <a:endParaRPr lang="en-US" sz="1800" kern="1200" dirty="0"/>
        </a:p>
      </dsp:txBody>
      <dsp:txXfrm>
        <a:off x="5946720" y="3328644"/>
        <a:ext cx="2454890" cy="1227445"/>
      </dsp:txXfrm>
    </dsp:sp>
    <dsp:sp modelId="{73E9F7E7-3403-4226-8995-72D9CFABD574}">
      <dsp:nvSpPr>
        <dsp:cNvPr id="0" name=""/>
        <dsp:cNvSpPr/>
      </dsp:nvSpPr>
      <dsp:spPr>
        <a:xfrm>
          <a:off x="8917138" y="3328644"/>
          <a:ext cx="2454890" cy="12274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Microsoft.AspNetCore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  <a:r>
            <a:rPr lang="en-US" sz="1800" kern="1200" dirty="0" err="1"/>
            <a:t>SignalR.Protocols.Json</a:t>
          </a:r>
          <a:endParaRPr lang="en-US" sz="1800" kern="1200" dirty="0"/>
        </a:p>
      </dsp:txBody>
      <dsp:txXfrm>
        <a:off x="8917138" y="3328644"/>
        <a:ext cx="2454890" cy="122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critical piece</a:t>
            </a:r>
          </a:p>
          <a:p>
            <a:r>
              <a:rPr lang="en-US" dirty="0"/>
              <a:t>- Strongly typed Hubs avoid magic strings</a:t>
            </a:r>
          </a:p>
          <a:p>
            <a:pPr marL="0" indent="0">
              <a:buFontTx/>
              <a:buNone/>
            </a:pPr>
            <a:r>
              <a:rPr lang="en-US" i="1" dirty="0"/>
              <a:t>- </a:t>
            </a:r>
            <a:r>
              <a:rPr lang="en-US" i="1" dirty="0" err="1"/>
              <a:t>broadcastMessage</a:t>
            </a:r>
            <a:r>
              <a:rPr lang="en-US" dirty="0"/>
              <a:t> = method server calls on client</a:t>
            </a:r>
          </a:p>
          <a:p>
            <a:pPr marL="0" indent="0">
              <a:buFontTx/>
              <a:buNone/>
            </a:pPr>
            <a:r>
              <a:rPr lang="en-US" dirty="0"/>
              <a:t>- API in </a:t>
            </a:r>
            <a:r>
              <a:rPr lang="en-US" dirty="0" err="1"/>
              <a:t>SignalR</a:t>
            </a:r>
            <a:r>
              <a:rPr lang="en-US" dirty="0"/>
              <a:t> that allows .NET Core to call JS functions on client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These are server-to-client RPCs (Remote Procedure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3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Can’t call </a:t>
            </a:r>
            <a:r>
              <a:rPr lang="en-US" i="1" dirty="0" err="1"/>
              <a:t>SendAsync</a:t>
            </a:r>
            <a:r>
              <a:rPr lang="en-US" i="1" dirty="0"/>
              <a:t> </a:t>
            </a:r>
            <a:r>
              <a:rPr lang="en-US" i="0" dirty="0"/>
              <a:t>w/ strongly </a:t>
            </a:r>
            <a:r>
              <a:rPr lang="en-US" i="0"/>
              <a:t>typed Hubs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Support for </a:t>
            </a:r>
            <a:r>
              <a:rPr lang="en-US" dirty="0" err="1"/>
              <a:t>LibMan</a:t>
            </a:r>
            <a:r>
              <a:rPr lang="en-US" dirty="0"/>
              <a:t> as of VS 2017 15.8</a:t>
            </a:r>
          </a:p>
          <a:p>
            <a:pPr marL="285750" indent="-285750">
              <a:buFontTx/>
              <a:buChar char="-"/>
            </a:pPr>
            <a:r>
              <a:rPr lang="en-US" dirty="0"/>
              <a:t>Scoped package name changes to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9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client:</a:t>
            </a:r>
          </a:p>
          <a:p>
            <a:pPr marL="342900" indent="-342900">
              <a:buAutoNum type="arabicPeriod"/>
            </a:pPr>
            <a:r>
              <a:rPr lang="en-US" dirty="0"/>
              <a:t>Create conn.</a:t>
            </a:r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fns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Start conn.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2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9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4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2011: Work started (Damian Edwards &amp; David Fowler)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2013: Released with ASP.NET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Server-to-client and client-to-server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HubConnection</a:t>
            </a:r>
            <a:r>
              <a:rPr lang="en-US" dirty="0"/>
              <a:t> = </a:t>
            </a:r>
            <a:r>
              <a:rPr lang="en-US" dirty="0" err="1"/>
              <a:t>SignalR’s</a:t>
            </a:r>
            <a:r>
              <a:rPr lang="en-US" dirty="0"/>
              <a:t> abstraction of a persistent conn.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WebSockets</a:t>
            </a:r>
            <a:r>
              <a:rPr lang="en-US" dirty="0"/>
              <a:t> = 1</a:t>
            </a:r>
            <a:r>
              <a:rPr lang="en-US" baseline="30000" dirty="0"/>
              <a:t>st</a:t>
            </a:r>
            <a:r>
              <a:rPr lang="en-US" dirty="0"/>
              <a:t> choice (persistent, bi-directional conn.)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Best avail. transport selected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Degrades gracefully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Java client added in 2.2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C++ client to be added in 3.1?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7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97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SQL Server not an option, as it was in ASP.NET 4.x</a:t>
            </a:r>
          </a:p>
          <a:p>
            <a:pPr marL="0" indent="0">
              <a:buFontTx/>
              <a:buNone/>
            </a:pPr>
            <a:r>
              <a:rPr lang="en-US" dirty="0"/>
              <a:t>- Redis = backplane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setup your own Redis server/cluster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required</a:t>
            </a:r>
          </a:p>
          <a:p>
            <a:pPr marL="0" indent="0">
              <a:buFontTx/>
              <a:buNone/>
            </a:pPr>
            <a:r>
              <a:rPr lang="en-US" dirty="0"/>
              <a:t>- When instance 1 wants to broadcast messages to ALL connected clients, it only knows about the clients connected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2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traffic hits the same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 Service limits the # of concurrent connections (</a:t>
            </a:r>
            <a:r>
              <a:rPr lang="en-US" dirty="0" err="1"/>
              <a:t>SignalR</a:t>
            </a:r>
            <a:r>
              <a:rPr lang="en-US" dirty="0"/>
              <a:t> Service solves this)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SignalR</a:t>
            </a:r>
            <a:r>
              <a:rPr lang="en-US" dirty="0"/>
              <a:t> traffic offloaded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Sticky sessions NOT needed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 </a:t>
            </a:r>
            <a:r>
              <a:rPr lang="en-US" dirty="0" err="1"/>
              <a:t>SignalR</a:t>
            </a:r>
            <a:r>
              <a:rPr lang="en-US" dirty="0"/>
              <a:t> Service for PROD workloads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time client initiates connection to server, client is redirected to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SignalR</a:t>
            </a:r>
            <a:r>
              <a:rPr lang="en-US" dirty="0"/>
              <a:t> Service conn. string from Keys blade in Azure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3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87904-88DE-4022-A424-ACD2E6FC1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9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Lois as the server and </a:t>
            </a:r>
            <a:r>
              <a:rPr lang="en-US" dirty="0" err="1"/>
              <a:t>Stewie</a:t>
            </a:r>
            <a:r>
              <a:rPr lang="en-US" dirty="0"/>
              <a:t> as the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Like kids asking “Are we there yet?”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Reduces chattiness and network congestion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Without </a:t>
            </a:r>
            <a:r>
              <a:rPr lang="en-US" dirty="0" err="1"/>
              <a:t>WebSockets</a:t>
            </a:r>
            <a:r>
              <a:rPr lang="en-US" dirty="0"/>
              <a:t>, there’s no way for a server to send an unsolicited </a:t>
            </a:r>
            <a:r>
              <a:rPr lang="en-US"/>
              <a:t>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24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that require high-frequency updates from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0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.NET Core 2.1+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4.6.1+</a:t>
            </a:r>
          </a:p>
          <a:p>
            <a:pPr marL="285750" indent="-285750">
              <a:buFontTx/>
              <a:buChar char="-"/>
            </a:pPr>
            <a:r>
              <a:rPr lang="en-US" dirty="0"/>
              <a:t>.NET Framework =&gt; </a:t>
            </a:r>
            <a:r>
              <a:rPr lang="en-US" dirty="0" err="1"/>
              <a:t>Microsoft.AspNetCore.SignalR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24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Microsoft.AspNetCore.SignalR.Protocols.MessagePack</a:t>
            </a:r>
            <a:endParaRPr lang="en-US" sz="1224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52094" lvl="1" indent="-285750">
              <a:buFontTx/>
              <a:buChar char="-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serialization format, more performant than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1 hub per feature / endpoint</a:t>
            </a:r>
          </a:p>
          <a:p>
            <a:pPr marL="752094" lvl="1" indent="-285750">
              <a:buFontTx/>
              <a:buChar char="-"/>
            </a:pPr>
            <a:r>
              <a:rPr lang="en-US" dirty="0"/>
              <a:t>Makes it clear which conns. associated w/ which hubs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i="1" dirty="0" err="1"/>
              <a:t>UseSignalR</a:t>
            </a:r>
            <a:r>
              <a:rPr lang="en-US" dirty="0"/>
              <a:t> deprecated in 3.0 (use endpoint routing instead)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3" y="2590884"/>
            <a:ext cx="7054558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3" y="4429278"/>
            <a:ext cx="705455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56DE-35B4-4011-AD7D-3475F2DB8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50" y="2590884"/>
            <a:ext cx="5458946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160E-2579-4584-9765-DC1BA0B358F9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71B6-810B-4E00-9712-EF79E9AB3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AEF3BC-3ABA-4DFF-889E-0B11E79613C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756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A00CBA-2AE2-4CDF-8806-231C515145D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26356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9FDD-A511-4E8B-BB47-1F22A45ED5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828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545-3071-44BD-9684-0F2A54FE80A4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416841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5CD0-4752-4AB7-998D-13C8E74E19BC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28715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0D89-A66A-4224-86CD-3E7D1C5232DA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34578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86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48D2A-D653-4410-95AC-2527BD61727D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6929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CCE5C-9EB5-4AEF-B43D-F9E857C43E05}"/>
              </a:ext>
            </a:extLst>
          </p:cNvPr>
          <p:cNvSpPr/>
          <p:nvPr userDrawn="1"/>
        </p:nvSpPr>
        <p:spPr bwMode="auto">
          <a:xfrm>
            <a:off x="0" y="0"/>
            <a:ext cx="12436475" cy="6469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5BA-6B09-46F5-8E19-DEE2294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AE7AFFD0-D950-427C-825F-42632B8B9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98438" y="6615366"/>
            <a:ext cx="1295400" cy="27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97DA9-FF02-46D7-8F90-5DA2F233E63E}"/>
              </a:ext>
            </a:extLst>
          </p:cNvPr>
          <p:cNvSpPr/>
          <p:nvPr userDrawn="1"/>
        </p:nvSpPr>
        <p:spPr bwMode="auto">
          <a:xfrm>
            <a:off x="0" y="6405054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65446-8130-48FE-B5B6-ECA0084DF51F}"/>
              </a:ext>
            </a:extLst>
          </p:cNvPr>
          <p:cNvSpPr/>
          <p:nvPr userDrawn="1"/>
        </p:nvSpPr>
        <p:spPr>
          <a:xfrm>
            <a:off x="8098428" y="6594731"/>
            <a:ext cx="4215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#DevRelCamp2019</a:t>
            </a:r>
            <a:r>
              <a:rPr lang="en-US" sz="1400" b="1" dirty="0">
                <a:solidFill>
                  <a:srgbClr val="1DA1F2"/>
                </a:solidFill>
                <a:latin typeface="+mj-lt"/>
              </a:rPr>
              <a:t> | </a:t>
            </a:r>
            <a:r>
              <a:rPr lang="en-US" sz="1400" dirty="0">
                <a:solidFill>
                  <a:schemeClr val="bg1">
                    <a:lumMod val="40000"/>
                    <a:lumOff val="60000"/>
                  </a:schemeClr>
                </a:solidFill>
                <a:latin typeface="+mj-lt"/>
              </a:rPr>
              <a:t>Building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1761908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13856-D398-454B-B6C5-BD8342E06142}"/>
              </a:ext>
            </a:extLst>
          </p:cNvPr>
          <p:cNvSpPr txBox="1"/>
          <p:nvPr/>
        </p:nvSpPr>
        <p:spPr>
          <a:xfrm>
            <a:off x="9038389" y="6318123"/>
            <a:ext cx="3272590" cy="627864"/>
          </a:xfrm>
          <a:prstGeom prst="rect">
            <a:avLst/>
          </a:prstGeom>
          <a:solidFill>
            <a:srgbClr val="0000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DE988-53B3-4BC8-BF80-9FE034F63824}"/>
              </a:ext>
            </a:extLst>
          </p:cNvPr>
          <p:cNvSpPr/>
          <p:nvPr/>
        </p:nvSpPr>
        <p:spPr bwMode="auto">
          <a:xfrm>
            <a:off x="0" y="1686307"/>
            <a:ext cx="12436475" cy="182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0CFC5-8B6C-45FD-8F84-D4244B4A6A8B}"/>
              </a:ext>
            </a:extLst>
          </p:cNvPr>
          <p:cNvSpPr txBox="1"/>
          <p:nvPr/>
        </p:nvSpPr>
        <p:spPr>
          <a:xfrm>
            <a:off x="350837" y="1681773"/>
            <a:ext cx="9982200" cy="1791260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346075" marR="0" lvl="0" indent="-346075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84163" algn="l"/>
              </a:tabLst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Building the Real-time Web with </a:t>
            </a:r>
            <a:r>
              <a:rPr kumimoji="0" lang="en-US" sz="5400" b="1" i="0" u="none" strike="noStrike" kern="1200" cap="none" spc="-30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Core </a:t>
            </a:r>
            <a:r>
              <a:rPr kumimoji="0" lang="en-US" sz="5400" b="1" i="0" u="none" strike="noStrike" kern="1200" cap="none" spc="-30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SignalR</a:t>
            </a:r>
            <a:endParaRPr kumimoji="0" lang="en-US" sz="5400" b="1" i="0" u="none" strike="noStrike" kern="1200" cap="none" spc="-30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B8CD73-C4E5-4DEC-8063-EE17D39811F8}"/>
              </a:ext>
            </a:extLst>
          </p:cNvPr>
          <p:cNvSpPr txBox="1">
            <a:spLocks/>
          </p:cNvSpPr>
          <p:nvPr/>
        </p:nvSpPr>
        <p:spPr>
          <a:xfrm>
            <a:off x="579437" y="3894800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Scott Addie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@</a:t>
            </a:r>
            <a:r>
              <a:rPr lang="en-US" sz="28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Scott_Addie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C03C-BB34-449F-8257-FF48699D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4" y="4350676"/>
            <a:ext cx="685800" cy="685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B5D746-9ED1-44DA-9DE9-7E84600CF623}"/>
              </a:ext>
            </a:extLst>
          </p:cNvPr>
          <p:cNvSpPr/>
          <p:nvPr/>
        </p:nvSpPr>
        <p:spPr bwMode="auto">
          <a:xfrm>
            <a:off x="0" y="3482022"/>
            <a:ext cx="12436475" cy="91440"/>
          </a:xfrm>
          <a:prstGeom prst="rect">
            <a:avLst/>
          </a:prstGeom>
          <a:solidFill>
            <a:srgbClr val="1DA1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MS logo white">
            <a:extLst>
              <a:ext uri="{FF2B5EF4-FFF2-40B4-BE49-F238E27FC236}">
                <a16:creationId xmlns:a16="http://schemas.microsoft.com/office/drawing/2014/main" id="{73D2DF0F-7C32-4460-B107-09CC764BE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29293" y="6462442"/>
            <a:ext cx="1784481" cy="3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42574-DC1C-4A03-AB15-1AAE11471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733534"/>
          </a:xfrm>
        </p:spPr>
        <p:txBody>
          <a:bodyPr/>
          <a:lstStyle/>
          <a:p>
            <a:r>
              <a:rPr lang="en-US" dirty="0"/>
              <a:t>Metapackage installs ALL THE THINGS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041F0-CEF1-46BD-9ED1-69510B5A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>
                <a:solidFill>
                  <a:schemeClr val="tx1"/>
                </a:solidFill>
              </a:rPr>
              <a:t>Install server bits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466F05-7B39-4F06-BF8E-809BC7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9292"/>
              </p:ext>
            </p:extLst>
          </p:nvPr>
        </p:nvGraphicFramePr>
        <p:xfrm>
          <a:off x="527693" y="710451"/>
          <a:ext cx="11377914" cy="6141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https://www.nuget.org/Content/gallery/img/logo-footer-184x57.png">
            <a:extLst>
              <a:ext uri="{FF2B5EF4-FFF2-40B4-BE49-F238E27FC236}">
                <a16:creationId xmlns:a16="http://schemas.microsoft.com/office/drawing/2014/main" id="{6D525349-EF61-4432-9309-9B429F2E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2405063"/>
            <a:ext cx="1752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98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/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46501"/>
              </p:ext>
            </p:extLst>
          </p:nvPr>
        </p:nvGraphicFramePr>
        <p:xfrm>
          <a:off x="6284410" y="1969410"/>
          <a:ext cx="6152065" cy="245298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services</a:t>
            </a:r>
          </a:p>
          <a:p>
            <a:r>
              <a:rPr lang="en-US" dirty="0"/>
              <a:t>Add </a:t>
            </a:r>
            <a:r>
              <a:rPr lang="en-US" dirty="0" err="1"/>
              <a:t>SignalR</a:t>
            </a:r>
            <a:r>
              <a:rPr lang="en-US" dirty="0"/>
              <a:t> middleware</a:t>
            </a:r>
          </a:p>
          <a:p>
            <a:r>
              <a:rPr lang="en-US" dirty="0"/>
              <a:t>Map each Hub to a route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>
                <a:solidFill>
                  <a:schemeClr val="tx1"/>
                </a:solidFill>
              </a:rPr>
              <a:t>Startup configuration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47196"/>
              </p:ext>
            </p:extLst>
          </p:nvPr>
        </p:nvGraphicFramePr>
        <p:xfrm>
          <a:off x="6284410" y="1969410"/>
          <a:ext cx="6152065" cy="359787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Microsoft.AspNetCore.SignalR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Call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 update clients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Clients.All.SendAsync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3929281"/>
          </a:xfrm>
        </p:spPr>
        <p:txBody>
          <a:bodyPr/>
          <a:lstStyle/>
          <a:p>
            <a:r>
              <a:rPr lang="en-US" dirty="0"/>
              <a:t>C# class deriving from Hub</a:t>
            </a:r>
          </a:p>
          <a:p>
            <a:r>
              <a:rPr lang="en-US" dirty="0"/>
              <a:t>Client connects to Hub, invokes public methods</a:t>
            </a:r>
          </a:p>
          <a:p>
            <a:r>
              <a:rPr lang="en-US" dirty="0"/>
              <a:t>Each Hub is a separate “copy” of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Determine notification granularity: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Group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AllExcept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</a:t>
            </a:r>
          </a:p>
        </p:txBody>
      </p:sp>
    </p:spTree>
    <p:extLst>
      <p:ext uri="{BB962C8B-B14F-4D97-AF65-F5344CB8AC3E}">
        <p14:creationId xmlns:p14="http://schemas.microsoft.com/office/powerpoint/2010/main" val="414950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5441"/>
              </p:ext>
            </p:extLst>
          </p:nvPr>
        </p:nvGraphicFramePr>
        <p:xfrm>
          <a:off x="6284410" y="1969411"/>
          <a:ext cx="6152065" cy="4023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5720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Hub&lt;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Send(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Clients.All.BroadcastMessage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 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user,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IChatClient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Task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message);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57207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Segoe UI Light"/>
              </a:rPr>
              <a:t>ChatHub.cs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733534"/>
          </a:xfrm>
        </p:spPr>
        <p:txBody>
          <a:bodyPr/>
          <a:lstStyle/>
          <a:p>
            <a:r>
              <a:rPr lang="en-US" dirty="0"/>
              <a:t>C# class deriving from Hub&lt;T&gt;</a:t>
            </a:r>
          </a:p>
          <a:p>
            <a:r>
              <a:rPr lang="en-US" dirty="0"/>
              <a:t>C# interface removes magic string 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chemeClr val="tx1"/>
                </a:solidFill>
              </a:rPr>
              <a:t>Hub creation (strongly typed)</a:t>
            </a:r>
          </a:p>
        </p:txBody>
      </p:sp>
    </p:spTree>
    <p:extLst>
      <p:ext uri="{BB962C8B-B14F-4D97-AF65-F5344CB8AC3E}">
        <p14:creationId xmlns:p14="http://schemas.microsoft.com/office/powerpoint/2010/main" val="167659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D37D8-0DA1-4F2B-8AB5-663659E5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</a:t>
            </a:r>
            <a:r>
              <a:rPr lang="en-US" dirty="0">
                <a:solidFill>
                  <a:schemeClr val="tx1"/>
                </a:solidFill>
              </a:rPr>
              <a:t>Install client bits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D8B422-D946-447D-A8A1-AB9079492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74" y="1137076"/>
            <a:ext cx="5667375" cy="387656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F41D5D-53A3-48E1-9A59-73DC0622E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15568"/>
              </p:ext>
            </p:extLst>
          </p:nvPr>
        </p:nvGraphicFramePr>
        <p:xfrm>
          <a:off x="443228" y="1137076"/>
          <a:ext cx="7288661" cy="55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34">
                  <a:extLst>
                    <a:ext uri="{9D8B030D-6E8A-4147-A177-3AD203B41FA5}">
                      <a16:colId xmlns:a16="http://schemas.microsoft.com/office/drawing/2014/main" val="1878941508"/>
                    </a:ext>
                  </a:extLst>
                </a:gridCol>
                <a:gridCol w="5428527">
                  <a:extLst>
                    <a:ext uri="{9D8B030D-6E8A-4147-A177-3AD203B41FA5}">
                      <a16:colId xmlns:a16="http://schemas.microsoft.com/office/drawing/2014/main" val="2115705736"/>
                    </a:ext>
                  </a:extLst>
                </a:gridCol>
              </a:tblGrid>
              <a:tr h="18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</a:rPr>
                        <a:t>Microsoft.AspNetCore.SignalR.Client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27428"/>
                  </a:ext>
                </a:extLst>
              </a:tr>
              <a:tr h="1030147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&gt; 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npm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 install @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aspnet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signalr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9646"/>
                  </a:ext>
                </a:extLst>
              </a:tr>
              <a:tr h="24744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libman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install @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-p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unpkg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-d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/lib/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/browser/signalr.js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--files </a:t>
                      </a: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/browser/signalr.min.js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94313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E4E5030-BCA9-4415-85B2-4C68D55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2" y="1203325"/>
            <a:ext cx="1658256" cy="165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0FD8-3A08-415B-BF23-D7C38E78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16" y="1227968"/>
            <a:ext cx="1755800" cy="542591"/>
          </a:xfrm>
          <a:prstGeom prst="rect">
            <a:avLst/>
          </a:prstGeom>
        </p:spPr>
      </p:pic>
      <p:pic>
        <p:nvPicPr>
          <p:cNvPr id="15" name="Picture 4" descr="Image result for javascript png">
            <a:extLst>
              <a:ext uri="{FF2B5EF4-FFF2-40B4-BE49-F238E27FC236}">
                <a16:creationId xmlns:a16="http://schemas.microsoft.com/office/drawing/2014/main" id="{770F1815-1376-4913-B8BA-8C4DE266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39253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pm logo png">
            <a:extLst>
              <a:ext uri="{FF2B5EF4-FFF2-40B4-BE49-F238E27FC236}">
                <a16:creationId xmlns:a16="http://schemas.microsoft.com/office/drawing/2014/main" id="{1A3B551A-AFA6-415B-AAF3-D5A545A0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36" y="3075358"/>
            <a:ext cx="1273920" cy="4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31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CBF86-190B-453B-A70D-579366D6C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60" y="-307481"/>
            <a:ext cx="11053596" cy="73020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318D1-BB7C-477C-A7A5-069BDC446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3801" y="1100540"/>
            <a:ext cx="11567160" cy="11285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68BF8-3105-4387-8B38-1D4F713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r>
              <a:rPr lang="en-US" dirty="0">
                <a:solidFill>
                  <a:schemeClr val="tx1"/>
                </a:solidFill>
              </a:rPr>
              <a:t>Consumption via client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AB17A-B424-4323-A7A8-EE501375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79296"/>
              </p:ext>
            </p:extLst>
          </p:nvPr>
        </p:nvGraphicFramePr>
        <p:xfrm>
          <a:off x="3354806" y="1830943"/>
          <a:ext cx="8466094" cy="42672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466094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3649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the connection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connection =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signalR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.HubConnectionBuilder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withUrl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.build();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Create a function the Hub can call to broadcast messages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broadcastMessage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(name, message) =&gt;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Add the message to the page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let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document.createElement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'li'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listItem.innerHTML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`&lt;strong&gt;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&lt;/strong&gt;: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${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`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document.getElementById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'discussion'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appendChild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listItem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connection.start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().catch(err =&gt;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console.error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(err));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1116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858528B-9E7F-4360-9614-C055C9C3B333}"/>
              </a:ext>
            </a:extLst>
          </p:cNvPr>
          <p:cNvSpPr/>
          <p:nvPr/>
        </p:nvSpPr>
        <p:spPr>
          <a:xfrm>
            <a:off x="3354806" y="1370995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Segoe UI Light"/>
              </a:rPr>
              <a:t>chat.js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23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E5C788-1726-4761-92C5-C94C12E1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9756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8BE80E-6E90-46CD-8A8A-00BBAEB0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427607"/>
            <a:ext cx="7627938" cy="36054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Client targeting with </a:t>
            </a:r>
            <a:r>
              <a:rPr lang="en-US" dirty="0" err="1">
                <a:solidFill>
                  <a:schemeClr val="bg2"/>
                </a:solidFill>
              </a:rPr>
              <a:t>SignalR</a:t>
            </a:r>
            <a:r>
              <a:rPr lang="en-US" dirty="0">
                <a:solidFill>
                  <a:schemeClr val="bg2"/>
                </a:solidFill>
              </a:rPr>
              <a:t> Hubs</a:t>
            </a:r>
          </a:p>
        </p:txBody>
      </p:sp>
    </p:spTree>
    <p:extLst>
      <p:ext uri="{BB962C8B-B14F-4D97-AF65-F5344CB8AC3E}">
        <p14:creationId xmlns:p14="http://schemas.microsoft.com/office/powerpoint/2010/main" val="33399508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All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77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Caller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F9490-B21C-4363-86CA-086A96E41293}"/>
              </a:ext>
            </a:extLst>
          </p:cNvPr>
          <p:cNvCxnSpPr/>
          <p:nvPr/>
        </p:nvCxnSpPr>
        <p:spPr>
          <a:xfrm flipH="1">
            <a:off x="3438631" y="5120101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11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Others</a:t>
            </a:r>
            <a:r>
              <a:rPr lang="en-US" dirty="0" err="1"/>
              <a:t>.broadcastMessage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8FFD15-FAD8-42CB-9514-F0E757124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68" y="0"/>
            <a:ext cx="905173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949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Group</a:t>
            </a:r>
            <a:r>
              <a:rPr lang="en-US" dirty="0">
                <a:solidFill>
                  <a:schemeClr val="tx1"/>
                </a:solidFill>
              </a:rPr>
              <a:t>(“Dev”)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51"/>
            <a:ext cx="1264027" cy="1664502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04CED-1113-4B44-BF03-D8D0DA18128B}"/>
              </a:ext>
            </a:extLst>
          </p:cNvPr>
          <p:cNvCxnSpPr/>
          <p:nvPr/>
        </p:nvCxnSpPr>
        <p:spPr>
          <a:xfrm flipV="1">
            <a:off x="6344016" y="3621924"/>
            <a:ext cx="0" cy="589759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28-4A0F-4DEE-9163-2D570374B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E5222-D3CC-4C4B-B283-C30C011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Clients.</a:t>
            </a:r>
            <a:r>
              <a:rPr lang="en-US" dirty="0" err="1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(“Glenn”)</a:t>
            </a:r>
            <a:r>
              <a:rPr lang="en-US" dirty="0"/>
              <a:t>.</a:t>
            </a:r>
            <a:r>
              <a:rPr lang="en-US" dirty="0" err="1"/>
              <a:t>broadcastMessage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D891-5318-4783-8BAA-620598069FD2}"/>
              </a:ext>
            </a:extLst>
          </p:cNvPr>
          <p:cNvSpPr/>
          <p:nvPr/>
        </p:nvSpPr>
        <p:spPr bwMode="auto">
          <a:xfrm>
            <a:off x="2275029" y="4341901"/>
            <a:ext cx="1163602" cy="1163602"/>
          </a:xfrm>
          <a:prstGeom prst="rect">
            <a:avLst/>
          </a:prstGeom>
          <a:solidFill>
            <a:srgbClr val="90B1D0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0AC34B8-E495-4060-A964-AFB3F43C7FF3}"/>
              </a:ext>
            </a:extLst>
          </p:cNvPr>
          <p:cNvSpPr txBox="1">
            <a:spLocks/>
          </p:cNvSpPr>
          <p:nvPr/>
        </p:nvSpPr>
        <p:spPr>
          <a:xfrm>
            <a:off x="2055827" y="5472403"/>
            <a:ext cx="1602004" cy="1049030"/>
          </a:xfrm>
          <a:prstGeom prst="rect">
            <a:avLst/>
          </a:prstGeom>
        </p:spPr>
        <p:txBody>
          <a:bodyPr vert="horz" wrap="square" lIns="146265" tIns="91416" rIns="146265" bIns="91416" rtlCol="0">
            <a:spAutoFit/>
          </a:bodyPr>
          <a:lstStyle>
            <a:lvl1pPr marL="342856" marR="0" indent="-342856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25" marR="0" indent="-241269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9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68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39" marR="0" indent="-228571" algn="l" defTabSz="9326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11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24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35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48" indent="-233156" algn="l" defTabSz="9326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40" dirty="0">
                <a:solidFill>
                  <a:schemeClr val="tx1"/>
                </a:solidFill>
              </a:rPr>
              <a:t>Client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“Damian”</a:t>
            </a:r>
            <a:br>
              <a:rPr lang="en-US" sz="2040" dirty="0">
                <a:solidFill>
                  <a:schemeClr val="tx1"/>
                </a:solidFill>
              </a:rPr>
            </a:br>
            <a:r>
              <a:rPr lang="en-US" sz="2040" dirty="0">
                <a:solidFill>
                  <a:schemeClr val="tx1"/>
                </a:solidFill>
              </a:rPr>
              <a:t>(PM)</a:t>
            </a:r>
          </a:p>
        </p:txBody>
      </p:sp>
      <p:sp>
        <p:nvSpPr>
          <p:cNvPr id="7" name="Freeform 144">
            <a:extLst>
              <a:ext uri="{FF2B5EF4-FFF2-40B4-BE49-F238E27FC236}">
                <a16:creationId xmlns:a16="http://schemas.microsoft.com/office/drawing/2014/main" id="{05057E3E-48AE-41F5-B5C5-BDBBEBC60DA0}"/>
              </a:ext>
            </a:extLst>
          </p:cNvPr>
          <p:cNvSpPr>
            <a:spLocks noEditPoints="1"/>
          </p:cNvSpPr>
          <p:nvPr/>
        </p:nvSpPr>
        <p:spPr bwMode="black">
          <a:xfrm>
            <a:off x="2589807" y="4482004"/>
            <a:ext cx="534044" cy="942818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3253" tIns="46626" rIns="93253" bIns="46626" numCol="1" anchor="t" anchorCtr="0" compatLnSpc="1">
            <a:prstTxWarp prst="textNoShape">
              <a:avLst/>
            </a:prstTxWarp>
          </a:bodyPr>
          <a:lstStyle/>
          <a:p>
            <a:endParaRPr lang="en-US" sz="1632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B835E-EC08-4F66-A733-1C5E3CF3D5A0}"/>
              </a:ext>
            </a:extLst>
          </p:cNvPr>
          <p:cNvGrpSpPr/>
          <p:nvPr/>
        </p:nvGrpSpPr>
        <p:grpSpPr>
          <a:xfrm>
            <a:off x="5148849" y="1439340"/>
            <a:ext cx="2367377" cy="2245872"/>
            <a:chOff x="46448" y="1394854"/>
            <a:chExt cx="2572056" cy="2440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BBC1AD-718F-42A9-945A-6337B21200B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6A20C5B0-4FBB-49DB-B758-A180357F0DB2}"/>
                </a:ext>
              </a:extLst>
            </p:cNvPr>
            <p:cNvSpPr txBox="1">
              <a:spLocks/>
            </p:cNvSpPr>
            <p:nvPr/>
          </p:nvSpPr>
          <p:spPr>
            <a:xfrm>
              <a:off x="46448" y="2625614"/>
              <a:ext cx="2572056" cy="1209286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“Andrew”</a:t>
              </a:r>
            </a:p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(Dev)</a:t>
              </a:r>
            </a:p>
          </p:txBody>
        </p:sp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FE773DD-0216-4B4B-8388-BB4EDD38B36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1CF3C-9CC2-48D9-AD7B-8ED9A16C8FAD}"/>
              </a:ext>
            </a:extLst>
          </p:cNvPr>
          <p:cNvGrpSpPr/>
          <p:nvPr/>
        </p:nvGrpSpPr>
        <p:grpSpPr>
          <a:xfrm>
            <a:off x="9027974" y="4353053"/>
            <a:ext cx="1626107" cy="2181848"/>
            <a:chOff x="493742" y="1394854"/>
            <a:chExt cx="1766696" cy="23704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886C-3783-4453-B494-E9ACD7868F7E}"/>
                </a:ext>
              </a:extLst>
            </p:cNvPr>
            <p:cNvSpPr/>
            <p:nvPr/>
          </p:nvSpPr>
          <p:spPr bwMode="auto">
            <a:xfrm>
              <a:off x="731897" y="1394854"/>
              <a:ext cx="1264205" cy="1264205"/>
            </a:xfrm>
            <a:prstGeom prst="rect">
              <a:avLst/>
            </a:prstGeom>
            <a:solidFill>
              <a:srgbClr val="90B1D0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4661D223-4150-456F-B765-198FBAA3DFEB}"/>
                </a:ext>
              </a:extLst>
            </p:cNvPr>
            <p:cNvSpPr txBox="1">
              <a:spLocks/>
            </p:cNvSpPr>
            <p:nvPr/>
          </p:nvSpPr>
          <p:spPr>
            <a:xfrm>
              <a:off x="493742" y="2625614"/>
              <a:ext cx="1766696" cy="1139727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40" dirty="0">
                  <a:solidFill>
                    <a:schemeClr val="tx1"/>
                  </a:solidFill>
                </a:rPr>
                <a:t>Client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“Glenn”</a:t>
              </a:r>
              <a:br>
                <a:rPr lang="en-US" sz="2040" dirty="0">
                  <a:solidFill>
                    <a:schemeClr val="tx1"/>
                  </a:solidFill>
                </a:rPr>
              </a:br>
              <a:r>
                <a:rPr lang="en-US" sz="2040" dirty="0">
                  <a:solidFill>
                    <a:schemeClr val="tx1"/>
                  </a:solidFill>
                </a:rPr>
                <a:t>(PM)</a:t>
              </a:r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79F3FDC2-3881-4907-BA66-BBC8022A939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3890" y="1547070"/>
              <a:ext cx="580216" cy="102433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A2B14-0E75-4965-90F6-BDEC68A439F5}"/>
              </a:ext>
            </a:extLst>
          </p:cNvPr>
          <p:cNvGrpSpPr/>
          <p:nvPr/>
        </p:nvGrpSpPr>
        <p:grpSpPr>
          <a:xfrm>
            <a:off x="5710889" y="4353049"/>
            <a:ext cx="1264027" cy="1664501"/>
            <a:chOff x="4047907" y="2631167"/>
            <a:chExt cx="1264207" cy="1664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6CFAA8-02F6-4F8F-818A-9345DD0AAC6D}"/>
                </a:ext>
              </a:extLst>
            </p:cNvPr>
            <p:cNvSpPr/>
            <p:nvPr/>
          </p:nvSpPr>
          <p:spPr bwMode="auto">
            <a:xfrm>
              <a:off x="4047909" y="2631167"/>
              <a:ext cx="1264205" cy="12642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40" dirty="0" err="1">
                <a:solidFill>
                  <a:srgbClr val="90B1D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 Placeholder 8">
              <a:extLst>
                <a:ext uri="{FF2B5EF4-FFF2-40B4-BE49-F238E27FC236}">
                  <a16:creationId xmlns:a16="http://schemas.microsoft.com/office/drawing/2014/main" id="{5029C2B3-9D2B-4412-BF47-0B12CF2CA31D}"/>
                </a:ext>
              </a:extLst>
            </p:cNvPr>
            <p:cNvSpPr txBox="1">
              <a:spLocks/>
            </p:cNvSpPr>
            <p:nvPr/>
          </p:nvSpPr>
          <p:spPr>
            <a:xfrm>
              <a:off x="4047907" y="3861927"/>
              <a:ext cx="1264207" cy="433978"/>
            </a:xfrm>
            <a:prstGeom prst="rect">
              <a:avLst/>
            </a:prstGeom>
            <a:ln>
              <a:noFill/>
            </a:ln>
          </p:spPr>
          <p:txBody>
            <a:bodyPr vert="horz" wrap="square" lIns="146265" tIns="91416" rIns="146265" bIns="91416" rtlCol="0">
              <a:spAutoFit/>
            </a:bodyPr>
            <a:lstStyle>
              <a:lvl1pPr marL="342856" marR="0" indent="-342856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125" marR="0" indent="-241269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9999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568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139" marR="0" indent="-228571" algn="l" defTabSz="93262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11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024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335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648" indent="-233156" algn="l" defTabSz="93262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ChatHub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0CDFF77-6369-4A6A-9C8A-551C93D2BEE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214845" y="2820345"/>
              <a:ext cx="930332" cy="93033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wrap="square" lIns="93253" tIns="46626" rIns="93253" bIns="46626" numCol="1" anchor="t" anchorCtr="0" compatLnSpc="1">
              <a:prstTxWarp prst="textNoShape">
                <a:avLst/>
              </a:prstTxWarp>
            </a:bodyPr>
            <a:lstStyle/>
            <a:p>
              <a:endParaRPr lang="en-US" sz="1632" dirty="0">
                <a:solidFill>
                  <a:srgbClr val="90B1D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D74E9-87E7-4EF6-B8A5-DCD4A1B1D6B3}"/>
              </a:ext>
            </a:extLst>
          </p:cNvPr>
          <p:cNvCxnSpPr/>
          <p:nvPr/>
        </p:nvCxnSpPr>
        <p:spPr>
          <a:xfrm>
            <a:off x="3498991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861D8-B265-49DB-BB5B-EA85CD793D7A}"/>
              </a:ext>
            </a:extLst>
          </p:cNvPr>
          <p:cNvCxnSpPr/>
          <p:nvPr/>
        </p:nvCxnSpPr>
        <p:spPr>
          <a:xfrm>
            <a:off x="7055454" y="4904108"/>
            <a:ext cx="2105347" cy="0"/>
          </a:xfrm>
          <a:prstGeom prst="straightConnector1">
            <a:avLst/>
          </a:prstGeom>
          <a:ln w="57150">
            <a:solidFill>
              <a:srgbClr val="90B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3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30C1F-FA3B-41E9-8F77-C682D07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1"/>
            <a:ext cx="12436475" cy="88202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F63207-4D2A-44DD-A673-35502738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Scale-out for your</a:t>
            </a:r>
            <a:br>
              <a:rPr lang="en-US" sz="4800" dirty="0"/>
            </a:br>
            <a:r>
              <a:rPr lang="en-US" sz="4800" dirty="0"/>
              <a:t>  ASP.NET Core </a:t>
            </a:r>
            <a:r>
              <a:rPr lang="en-US" sz="4800" dirty="0" err="1"/>
              <a:t>SignalR</a:t>
            </a:r>
            <a:r>
              <a:rPr lang="en-US" sz="4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098932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0973A0-3ED3-4D97-A8D4-00082C62E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Necessity with a server farm</a:t>
            </a:r>
          </a:p>
          <a:p>
            <a:r>
              <a:rPr lang="en-US" dirty="0"/>
              <a:t>Actions on 1 server need to be known to other servers</a:t>
            </a:r>
          </a:p>
          <a:p>
            <a:r>
              <a:rPr lang="en-US" dirty="0"/>
              <a:t>Handled by backplane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C44BE8-B21C-484A-B07D-325269E1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Scale-out with </a:t>
            </a: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9" name="Google Shape;360;p48">
            <a:extLst>
              <a:ext uri="{FF2B5EF4-FFF2-40B4-BE49-F238E27FC236}">
                <a16:creationId xmlns:a16="http://schemas.microsoft.com/office/drawing/2014/main" id="{1B9CE3BC-6F21-4E65-AE3B-F33691F3BE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444091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1;p48">
            <a:extLst>
              <a:ext uri="{FF2B5EF4-FFF2-40B4-BE49-F238E27FC236}">
                <a16:creationId xmlns:a16="http://schemas.microsoft.com/office/drawing/2014/main" id="{F4E14E8F-5BD2-4CC0-A5A0-737AF2937B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3585938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2;p48">
            <a:extLst>
              <a:ext uri="{FF2B5EF4-FFF2-40B4-BE49-F238E27FC236}">
                <a16:creationId xmlns:a16="http://schemas.microsoft.com/office/drawing/2014/main" id="{5120C10D-157F-4893-ADA9-37892B11B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3757204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3;p48">
            <a:extLst>
              <a:ext uri="{FF2B5EF4-FFF2-40B4-BE49-F238E27FC236}">
                <a16:creationId xmlns:a16="http://schemas.microsoft.com/office/drawing/2014/main" id="{D5C96566-7CD4-42E4-A433-4420619FB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116291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64;p48">
            <a:extLst>
              <a:ext uri="{FF2B5EF4-FFF2-40B4-BE49-F238E27FC236}">
                <a16:creationId xmlns:a16="http://schemas.microsoft.com/office/drawing/2014/main" id="{4E23EC43-6F35-49DA-AE90-6350859E5EC0}"/>
              </a:ext>
            </a:extLst>
          </p:cNvPr>
          <p:cNvSpPr/>
          <p:nvPr/>
        </p:nvSpPr>
        <p:spPr>
          <a:xfrm rot="349">
            <a:off x="1735353" y="3910817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5;p48">
            <a:extLst>
              <a:ext uri="{FF2B5EF4-FFF2-40B4-BE49-F238E27FC236}">
                <a16:creationId xmlns:a16="http://schemas.microsoft.com/office/drawing/2014/main" id="{03970A86-BD23-43D4-9270-F01F99C58B6A}"/>
              </a:ext>
            </a:extLst>
          </p:cNvPr>
          <p:cNvSpPr/>
          <p:nvPr/>
        </p:nvSpPr>
        <p:spPr>
          <a:xfrm rot="349">
            <a:off x="1735353" y="427778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67;p48">
            <a:extLst>
              <a:ext uri="{FF2B5EF4-FFF2-40B4-BE49-F238E27FC236}">
                <a16:creationId xmlns:a16="http://schemas.microsoft.com/office/drawing/2014/main" id="{B8F471F4-CDDD-4C8B-8313-852575E9C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644566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8;p48">
            <a:extLst>
              <a:ext uri="{FF2B5EF4-FFF2-40B4-BE49-F238E27FC236}">
                <a16:creationId xmlns:a16="http://schemas.microsoft.com/office/drawing/2014/main" id="{D2648661-D3AA-4BC6-BB8F-CFB4B6B59C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25" y="4786413"/>
            <a:ext cx="1008974" cy="8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9;p48">
            <a:extLst>
              <a:ext uri="{FF2B5EF4-FFF2-40B4-BE49-F238E27FC236}">
                <a16:creationId xmlns:a16="http://schemas.microsoft.com/office/drawing/2014/main" id="{F3115C64-20D5-4E59-98A6-947CEEA512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4957679"/>
            <a:ext cx="549968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0;p48">
            <a:extLst>
              <a:ext uri="{FF2B5EF4-FFF2-40B4-BE49-F238E27FC236}">
                <a16:creationId xmlns:a16="http://schemas.microsoft.com/office/drawing/2014/main" id="{1E91BD1E-3315-4034-A002-3BE138F06F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5316766"/>
            <a:ext cx="549968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71;p48">
            <a:extLst>
              <a:ext uri="{FF2B5EF4-FFF2-40B4-BE49-F238E27FC236}">
                <a16:creationId xmlns:a16="http://schemas.microsoft.com/office/drawing/2014/main" id="{CE5D5875-FF81-445E-8B03-5D3422797EC0}"/>
              </a:ext>
            </a:extLst>
          </p:cNvPr>
          <p:cNvSpPr/>
          <p:nvPr/>
        </p:nvSpPr>
        <p:spPr>
          <a:xfrm rot="349">
            <a:off x="1735353" y="5111292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2;p48">
            <a:extLst>
              <a:ext uri="{FF2B5EF4-FFF2-40B4-BE49-F238E27FC236}">
                <a16:creationId xmlns:a16="http://schemas.microsoft.com/office/drawing/2014/main" id="{61D852CF-7C03-4771-AB05-EDF0779372DA}"/>
              </a:ext>
            </a:extLst>
          </p:cNvPr>
          <p:cNvSpPr/>
          <p:nvPr/>
        </p:nvSpPr>
        <p:spPr>
          <a:xfrm rot="349">
            <a:off x="1735353" y="547825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3;p48">
            <a:extLst>
              <a:ext uri="{FF2B5EF4-FFF2-40B4-BE49-F238E27FC236}">
                <a16:creationId xmlns:a16="http://schemas.microsoft.com/office/drawing/2014/main" id="{21441945-F433-4423-AE48-395DB4DB7010}"/>
              </a:ext>
            </a:extLst>
          </p:cNvPr>
          <p:cNvSpPr/>
          <p:nvPr/>
        </p:nvSpPr>
        <p:spPr>
          <a:xfrm>
            <a:off x="6534474" y="3444089"/>
            <a:ext cx="850251" cy="2474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Redis </a:t>
            </a:r>
            <a:endParaRPr b="1" dirty="0"/>
          </a:p>
        </p:txBody>
      </p:sp>
      <p:sp>
        <p:nvSpPr>
          <p:cNvPr id="23" name="Google Shape;374;p48">
            <a:extLst>
              <a:ext uri="{FF2B5EF4-FFF2-40B4-BE49-F238E27FC236}">
                <a16:creationId xmlns:a16="http://schemas.microsoft.com/office/drawing/2014/main" id="{6FE5D8C9-7A90-4E70-9212-18E8FC6E0DC5}"/>
              </a:ext>
            </a:extLst>
          </p:cNvPr>
          <p:cNvSpPr/>
          <p:nvPr/>
        </p:nvSpPr>
        <p:spPr>
          <a:xfrm rot="-630280">
            <a:off x="5629803" y="4955580"/>
            <a:ext cx="1008928" cy="2050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8">
            <a:extLst>
              <a:ext uri="{FF2B5EF4-FFF2-40B4-BE49-F238E27FC236}">
                <a16:creationId xmlns:a16="http://schemas.microsoft.com/office/drawing/2014/main" id="{0051A20C-E7DB-4EC8-9344-3A923D586EED}"/>
              </a:ext>
            </a:extLst>
          </p:cNvPr>
          <p:cNvSpPr/>
          <p:nvPr/>
        </p:nvSpPr>
        <p:spPr>
          <a:xfrm rot="406682">
            <a:off x="5630537" y="3818357"/>
            <a:ext cx="1008994" cy="20484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48">
            <a:extLst>
              <a:ext uri="{FF2B5EF4-FFF2-40B4-BE49-F238E27FC236}">
                <a16:creationId xmlns:a16="http://schemas.microsoft.com/office/drawing/2014/main" id="{883984D1-A64A-4C62-8D98-37E1EFDB8C75}"/>
              </a:ext>
            </a:extLst>
          </p:cNvPr>
          <p:cNvSpPr/>
          <p:nvPr/>
        </p:nvSpPr>
        <p:spPr>
          <a:xfrm rot="699">
            <a:off x="1735385" y="3555295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6;p48">
            <a:extLst>
              <a:ext uri="{FF2B5EF4-FFF2-40B4-BE49-F238E27FC236}">
                <a16:creationId xmlns:a16="http://schemas.microsoft.com/office/drawing/2014/main" id="{780DE895-74A7-4686-98FC-EC17419F5475}"/>
              </a:ext>
            </a:extLst>
          </p:cNvPr>
          <p:cNvSpPr/>
          <p:nvPr/>
        </p:nvSpPr>
        <p:spPr>
          <a:xfrm rot="699">
            <a:off x="1735385" y="4755770"/>
            <a:ext cx="3124228" cy="172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erver text">
            <a:extLst>
              <a:ext uri="{FF2B5EF4-FFF2-40B4-BE49-F238E27FC236}">
                <a16:creationId xmlns:a16="http://schemas.microsoft.com/office/drawing/2014/main" id="{8386D68B-3B65-414F-A5FF-3263AD1212DC}"/>
              </a:ext>
            </a:extLst>
          </p:cNvPr>
          <p:cNvSpPr txBox="1"/>
          <p:nvPr/>
        </p:nvSpPr>
        <p:spPr>
          <a:xfrm>
            <a:off x="4465824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1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erver text">
            <a:extLst>
              <a:ext uri="{FF2B5EF4-FFF2-40B4-BE49-F238E27FC236}">
                <a16:creationId xmlns:a16="http://schemas.microsoft.com/office/drawing/2014/main" id="{E2C609FF-D296-41CF-9FE3-5AD3AFE5EDB3}"/>
              </a:ext>
            </a:extLst>
          </p:cNvPr>
          <p:cNvSpPr txBox="1"/>
          <p:nvPr/>
        </p:nvSpPr>
        <p:spPr>
          <a:xfrm>
            <a:off x="4393820" y="5564330"/>
            <a:ext cx="158769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SignalR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 app instance 2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erver text">
            <a:extLst>
              <a:ext uri="{FF2B5EF4-FFF2-40B4-BE49-F238E27FC236}">
                <a16:creationId xmlns:a16="http://schemas.microsoft.com/office/drawing/2014/main" id="{160202AB-32DE-414D-B629-D69A2D49FBA4}"/>
              </a:ext>
            </a:extLst>
          </p:cNvPr>
          <p:cNvSpPr txBox="1"/>
          <p:nvPr/>
        </p:nvSpPr>
        <p:spPr>
          <a:xfrm>
            <a:off x="779405" y="2874270"/>
            <a:ext cx="160837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Connected clients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28131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weak s</a:t>
            </a:r>
            <a:r>
              <a:rPr lang="en-US" dirty="0">
                <a:ln w="12700">
                  <a:noFill/>
                </a:ln>
              </a:rPr>
              <a:t>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F200D16-F082-47F6-93D8-381D07C7712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083797" y="4483556"/>
            <a:ext cx="1774097" cy="625081"/>
          </a:xfrm>
          <a:prstGeom prst="curvedConnector4">
            <a:avLst>
              <a:gd name="adj1" fmla="val 21700"/>
              <a:gd name="adj2" fmla="val 136571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147B-5685-460D-B6B3-1D16E784051D}"/>
              </a:ext>
            </a:extLst>
          </p:cNvPr>
          <p:cNvSpPr txBox="1"/>
          <p:nvPr/>
        </p:nvSpPr>
        <p:spPr>
          <a:xfrm>
            <a:off x="3434074" y="4376634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</p:spTree>
    <p:extLst>
      <p:ext uri="{BB962C8B-B14F-4D97-AF65-F5344CB8AC3E}">
        <p14:creationId xmlns:p14="http://schemas.microsoft.com/office/powerpoint/2010/main" val="20982576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1E29E4C-1F3B-47B1-972B-2B7120147472" descr="FD91B74B-F96D-4EAD-BB2E-6CCF265D6248@hsd1">
            <a:extLst>
              <a:ext uri="{FF2B5EF4-FFF2-40B4-BE49-F238E27FC236}">
                <a16:creationId xmlns:a16="http://schemas.microsoft.com/office/drawing/2014/main" id="{5CF1E3E0-D90D-4648-8419-06DAE17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331" y="-2153626"/>
            <a:ext cx="15391772" cy="1039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F13A4-6F89-45BC-B03B-3C60A40D4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041" y="1675316"/>
            <a:ext cx="11567160" cy="276999"/>
          </a:xfrm>
        </p:spPr>
        <p:txBody>
          <a:bodyPr/>
          <a:lstStyle/>
          <a:p>
            <a:r>
              <a:rPr lang="en-US" dirty="0"/>
              <a:t>Azure App Service			Azure </a:t>
            </a:r>
            <a:r>
              <a:rPr lang="en-US" dirty="0" err="1"/>
              <a:t>SignalR</a:t>
            </a:r>
            <a:r>
              <a:rPr lang="en-US" dirty="0"/>
              <a:t>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C9472-DA08-4DD5-A600-F7811B8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dirty="0">
                <a:ln w="12700">
                  <a:noFill/>
                </a:ln>
              </a:rPr>
              <a:t>scale-out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CBB6B-6756-44D9-A623-6A500F16EE75}"/>
              </a:ext>
            </a:extLst>
          </p:cNvPr>
          <p:cNvSpPr/>
          <p:nvPr/>
        </p:nvSpPr>
        <p:spPr bwMode="auto">
          <a:xfrm>
            <a:off x="1684406" y="2077073"/>
            <a:ext cx="3562350" cy="2066925"/>
          </a:xfrm>
          <a:prstGeom prst="round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2BFA5-957B-4A17-B791-73248D2550F2}"/>
              </a:ext>
            </a:extLst>
          </p:cNvPr>
          <p:cNvSpPr/>
          <p:nvPr/>
        </p:nvSpPr>
        <p:spPr bwMode="auto">
          <a:xfrm>
            <a:off x="1888241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996DCF-C3A4-4D67-B1E4-3BE3DDBA0327}"/>
              </a:ext>
            </a:extLst>
          </p:cNvPr>
          <p:cNvSpPr/>
          <p:nvPr/>
        </p:nvSpPr>
        <p:spPr bwMode="auto">
          <a:xfrm>
            <a:off x="3658304" y="317551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Hubs</a:t>
            </a:r>
          </a:p>
        </p:txBody>
      </p:sp>
      <p:pic>
        <p:nvPicPr>
          <p:cNvPr id="9" name="Client icon">
            <a:extLst>
              <a:ext uri="{FF2B5EF4-FFF2-40B4-BE49-F238E27FC236}">
                <a16:creationId xmlns:a16="http://schemas.microsoft.com/office/drawing/2014/main" id="{4205B258-EF8A-4B1C-9240-16F339112E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304" y="4679007"/>
            <a:ext cx="2211030" cy="200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DD8093-7FA9-4941-BC23-2CC1E3BBC9B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228728" y="4253568"/>
            <a:ext cx="1774097" cy="1085056"/>
          </a:xfrm>
          <a:prstGeom prst="curvedConnector2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ient text - supported">
            <a:extLst>
              <a:ext uri="{FF2B5EF4-FFF2-40B4-BE49-F238E27FC236}">
                <a16:creationId xmlns:a16="http://schemas.microsoft.com/office/drawing/2014/main" id="{AED6917C-3A14-4943-92EF-5E615E18ED82}"/>
              </a:ext>
            </a:extLst>
          </p:cNvPr>
          <p:cNvSpPr txBox="1"/>
          <p:nvPr/>
        </p:nvSpPr>
        <p:spPr>
          <a:xfrm>
            <a:off x="3989326" y="5203012"/>
            <a:ext cx="1551491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DFDD3-5F73-43D3-BB0B-ABEC0CFDEEE4}"/>
              </a:ext>
            </a:extLst>
          </p:cNvPr>
          <p:cNvSpPr txBox="1"/>
          <p:nvPr/>
        </p:nvSpPr>
        <p:spPr>
          <a:xfrm>
            <a:off x="1948167" y="4467484"/>
            <a:ext cx="1185051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B530A-E020-498D-9BD6-881FD6F17E6D}"/>
              </a:ext>
            </a:extLst>
          </p:cNvPr>
          <p:cNvSpPr txBox="1"/>
          <p:nvPr/>
        </p:nvSpPr>
        <p:spPr>
          <a:xfrm>
            <a:off x="7617628" y="4550972"/>
            <a:ext cx="2372554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traffic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5DF399-6146-44E9-9D73-62303FEE4116}"/>
              </a:ext>
            </a:extLst>
          </p:cNvPr>
          <p:cNvSpPr/>
          <p:nvPr/>
        </p:nvSpPr>
        <p:spPr bwMode="auto">
          <a:xfrm>
            <a:off x="6254985" y="2077073"/>
            <a:ext cx="3562350" cy="2066925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F6B38C-22BE-47F4-9AF5-6067BC1E3D86}"/>
              </a:ext>
            </a:extLst>
          </p:cNvPr>
          <p:cNvSpPr/>
          <p:nvPr/>
        </p:nvSpPr>
        <p:spPr bwMode="auto">
          <a:xfrm>
            <a:off x="6473423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Server endpoint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CA177-C292-4479-934D-28C2D2EED5D7}"/>
              </a:ext>
            </a:extLst>
          </p:cNvPr>
          <p:cNvSpPr/>
          <p:nvPr/>
        </p:nvSpPr>
        <p:spPr bwMode="auto">
          <a:xfrm>
            <a:off x="8243486" y="3172604"/>
            <a:ext cx="1370013" cy="7335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endpoint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13357AA-6400-45BF-93E3-CA6EA6AAC1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04752" y="3946345"/>
            <a:ext cx="3238795" cy="1774097"/>
          </a:xfrm>
          <a:prstGeom prst="curvedConnector3">
            <a:avLst>
              <a:gd name="adj1" fmla="val 299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DCF460-35F7-4877-AA75-FAD25183DC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28317" y="3539371"/>
            <a:ext cx="144510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8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Startup.Configure">
            <a:extLst>
              <a:ext uri="{FF2B5EF4-FFF2-40B4-BE49-F238E27FC236}">
                <a16:creationId xmlns:a16="http://schemas.microsoft.com/office/drawing/2014/main" id="{53F7C56A-C40C-4612-99A5-9F4A7BE5D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3318"/>
              </p:ext>
            </p:extLst>
          </p:nvPr>
        </p:nvGraphicFramePr>
        <p:xfrm>
          <a:off x="393256" y="4013272"/>
          <a:ext cx="5608959" cy="26517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608959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981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Configure(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IApplicationBuilder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(routes =&gt;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routes.MapHub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"/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chatHub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});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307506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11" name="Startup.cs label">
            <a:extLst>
              <a:ext uri="{FF2B5EF4-FFF2-40B4-BE49-F238E27FC236}">
                <a16:creationId xmlns:a16="http://schemas.microsoft.com/office/drawing/2014/main" id="{7DBF0117-658B-4227-8D20-B3BD3972E24D}"/>
              </a:ext>
            </a:extLst>
          </p:cNvPr>
          <p:cNvSpPr/>
          <p:nvPr/>
        </p:nvSpPr>
        <p:spPr>
          <a:xfrm>
            <a:off x="381223" y="3562751"/>
            <a:ext cx="1937273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7" name="ChatHub class">
            <a:extLst>
              <a:ext uri="{FF2B5EF4-FFF2-40B4-BE49-F238E27FC236}">
                <a16:creationId xmlns:a16="http://schemas.microsoft.com/office/drawing/2014/main" id="{52068594-5DDF-4894-A46E-03BF2ADC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41379"/>
              </p:ext>
            </p:extLst>
          </p:nvPr>
        </p:nvGraphicFramePr>
        <p:xfrm>
          <a:off x="6284410" y="1969410"/>
          <a:ext cx="6152065" cy="387219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52065">
                  <a:extLst>
                    <a:ext uri="{9D8B030D-6E8A-4147-A177-3AD203B41FA5}">
                      <a16:colId xmlns:a16="http://schemas.microsoft.com/office/drawing/2014/main" val="1057070397"/>
                    </a:ext>
                  </a:extLst>
                </a:gridCol>
              </a:tblGrid>
              <a:tr h="1964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ConfigureServices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IServiceCollection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services)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Longer form below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services.AddSignalR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    .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AddAzureSignalR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(Configuration[</a:t>
                      </a:r>
                    </a:p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   //     "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Azure:SignalR:ConnectionString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"]);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22697"/>
                  </a:ext>
                </a:extLst>
              </a:tr>
              <a:tr h="488919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865"/>
                  </a:ext>
                </a:extLst>
              </a:tr>
            </a:tbl>
          </a:graphicData>
        </a:graphic>
      </p:graphicFrame>
      <p:sp>
        <p:nvSpPr>
          <p:cNvPr id="8" name="ChatHub.cs label">
            <a:extLst>
              <a:ext uri="{FF2B5EF4-FFF2-40B4-BE49-F238E27FC236}">
                <a16:creationId xmlns:a16="http://schemas.microsoft.com/office/drawing/2014/main" id="{F830D997-A3EE-4EA0-94DA-42A342C3117D}"/>
              </a:ext>
            </a:extLst>
          </p:cNvPr>
          <p:cNvSpPr/>
          <p:nvPr/>
        </p:nvSpPr>
        <p:spPr>
          <a:xfrm>
            <a:off x="6272378" y="1518891"/>
            <a:ext cx="1978891" cy="44656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Startup.cs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Slide bullets">
            <a:extLst>
              <a:ext uri="{FF2B5EF4-FFF2-40B4-BE49-F238E27FC236}">
                <a16:creationId xmlns:a16="http://schemas.microsoft.com/office/drawing/2014/main" id="{454C82DC-81A3-4DB5-8EA7-F972F2E05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5481731" cy="1190069"/>
          </a:xfrm>
        </p:spPr>
        <p:txBody>
          <a:bodyPr/>
          <a:lstStyle/>
          <a:p>
            <a:r>
              <a:rPr lang="en-US" dirty="0"/>
              <a:t>Connection string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Development:</a:t>
            </a:r>
            <a:r>
              <a:rPr lang="en-US" dirty="0"/>
              <a:t> Secret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Production:</a:t>
            </a:r>
            <a:r>
              <a:rPr lang="en-US" dirty="0"/>
              <a:t> Azure Key Vault</a:t>
            </a: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5DA6696A-721A-4226-A4F7-935233FC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</a:t>
            </a:r>
            <a:r>
              <a:rPr lang="en-US" dirty="0" err="1">
                <a:solidFill>
                  <a:schemeClr val="tx1"/>
                </a:solidFill>
              </a:rPr>
              <a:t>SignalR</a:t>
            </a:r>
            <a:r>
              <a:rPr lang="en-US" dirty="0">
                <a:solidFill>
                  <a:schemeClr val="tx1"/>
                </a:solidFill>
              </a:rPr>
              <a:t> Service: Startup configuration</a:t>
            </a:r>
          </a:p>
        </p:txBody>
      </p:sp>
      <p:grpSp>
        <p:nvGrpSpPr>
          <p:cNvPr id="13" name="Startup tablet group">
            <a:extLst>
              <a:ext uri="{FF2B5EF4-FFF2-40B4-BE49-F238E27FC236}">
                <a16:creationId xmlns:a16="http://schemas.microsoft.com/office/drawing/2014/main" id="{0D133280-5537-4203-B06D-2CB795982FCE}"/>
              </a:ext>
            </a:extLst>
          </p:cNvPr>
          <p:cNvGrpSpPr/>
          <p:nvPr/>
        </p:nvGrpSpPr>
        <p:grpSpPr>
          <a:xfrm>
            <a:off x="-1342563" y="2110970"/>
            <a:ext cx="8603173" cy="6691837"/>
            <a:chOff x="-1342563" y="2110970"/>
            <a:chExt cx="8603173" cy="6691837"/>
          </a:xfrm>
        </p:grpSpPr>
        <p:pic>
          <p:nvPicPr>
            <p:cNvPr id="9" name="Startup tablet">
              <a:extLst>
                <a:ext uri="{FF2B5EF4-FFF2-40B4-BE49-F238E27FC236}">
                  <a16:creationId xmlns:a16="http://schemas.microsoft.com/office/drawing/2014/main" id="{82439160-5E65-47C4-A790-671EC82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42563" y="2110970"/>
              <a:ext cx="7499086" cy="6691837"/>
            </a:xfrm>
            <a:prstGeom prst="rect">
              <a:avLst/>
            </a:prstGeom>
          </p:spPr>
        </p:pic>
        <p:cxnSp>
          <p:nvCxnSpPr>
            <p:cNvPr id="12" name="Startup tablet right border">
              <a:extLst>
                <a:ext uri="{FF2B5EF4-FFF2-40B4-BE49-F238E27FC236}">
                  <a16:creationId xmlns:a16="http://schemas.microsoft.com/office/drawing/2014/main" id="{46F82DEE-BAC1-4F0A-BD0A-D3B174646019}"/>
                </a:ext>
              </a:extLst>
            </p:cNvPr>
            <p:cNvCxnSpPr/>
            <p:nvPr/>
          </p:nvCxnSpPr>
          <p:spPr>
            <a:xfrm>
              <a:off x="7260610" y="6093679"/>
              <a:ext cx="0" cy="915867"/>
            </a:xfrm>
            <a:prstGeom prst="line">
              <a:avLst/>
            </a:prstGeom>
            <a:ln w="3048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9F9ECF62-82B3-4FDF-94E0-DCAB43D6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  <a:r>
              <a:rPr lang="en-US" b="1" dirty="0"/>
              <a:t> 							</a:t>
            </a:r>
            <a:r>
              <a:rPr lang="en-US" sz="1800" b="1" dirty="0">
                <a:solidFill>
                  <a:schemeClr val="tx1"/>
                </a:solidFill>
              </a:rPr>
              <a:t>@</a:t>
            </a:r>
            <a:r>
              <a:rPr lang="en-US" sz="1800" b="1" dirty="0" err="1">
                <a:solidFill>
                  <a:schemeClr val="tx1"/>
                </a:solidFill>
              </a:rPr>
              <a:t>Scott_Addie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7" y="1861968"/>
            <a:ext cx="10618304" cy="4437962"/>
          </a:xfrm>
        </p:spPr>
        <p:txBody>
          <a:bodyPr>
            <a:normAutofit/>
          </a:bodyPr>
          <a:lstStyle/>
          <a:p>
            <a:r>
              <a:rPr lang="en-US" b="1" dirty="0"/>
              <a:t>Docs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Slides</a:t>
            </a:r>
          </a:p>
          <a:p>
            <a:endParaRPr lang="en-US" b="1" dirty="0"/>
          </a:p>
          <a:p>
            <a:r>
              <a:rPr lang="en-US" b="1" dirty="0"/>
              <a:t>Sample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2C7C-B662-43BA-A5DB-0A1A5D554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27" y="398415"/>
            <a:ext cx="696488" cy="56624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2EABF2-4F4C-4D1E-9741-A847CD7C234F}"/>
              </a:ext>
            </a:extLst>
          </p:cNvPr>
          <p:cNvSpPr txBox="1">
            <a:spLocks/>
          </p:cNvSpPr>
          <p:nvPr/>
        </p:nvSpPr>
        <p:spPr>
          <a:xfrm>
            <a:off x="1437656" y="2359510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/core/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530BD0-1FFE-4CA8-8AA2-40AEC8C2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297211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6EFB08-97BC-4E9B-B741-EF010F3D06C9}"/>
              </a:ext>
            </a:extLst>
          </p:cNvPr>
          <p:cNvSpPr txBox="1">
            <a:spLocks/>
          </p:cNvSpPr>
          <p:nvPr/>
        </p:nvSpPr>
        <p:spPr>
          <a:xfrm>
            <a:off x="1437656" y="2864236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docs.microsoft.com/azure/azure-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DA66B-024B-4EB9-AB88-26E2CF6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2801937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DFEC56-4FB6-463D-9673-ECCF9812AF8C}"/>
              </a:ext>
            </a:extLst>
          </p:cNvPr>
          <p:cNvSpPr txBox="1">
            <a:spLocks/>
          </p:cNvSpPr>
          <p:nvPr/>
        </p:nvSpPr>
        <p:spPr>
          <a:xfrm>
            <a:off x="1437656" y="4183349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aka.ms/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nop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signalr</a:t>
            </a:r>
            <a:r>
              <a:rPr lang="en-US" sz="2000" b="1" dirty="0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-slides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2DE0-CB03-4AF7-B37B-128FB729E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4121050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6B51AA-6835-4D28-8062-D45663C1EA0F}"/>
              </a:ext>
            </a:extLst>
          </p:cNvPr>
          <p:cNvSpPr txBox="1">
            <a:spLocks/>
          </p:cNvSpPr>
          <p:nvPr/>
        </p:nvSpPr>
        <p:spPr>
          <a:xfrm>
            <a:off x="1437656" y="5382553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aspnet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SignalR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-samples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EF5D5-BD71-40AA-B7CD-BB3DE2115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320254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D7A4-2A86-4C20-A592-6188B20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427" y="3879241"/>
            <a:ext cx="3340898" cy="2261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A83AD-6A88-4F61-84B4-B7DCA94E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90" y="2792826"/>
            <a:ext cx="3340898" cy="226181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CA122B-4E0D-4DA8-BC58-FF911E40AF0B}"/>
              </a:ext>
            </a:extLst>
          </p:cNvPr>
          <p:cNvSpPr txBox="1">
            <a:spLocks/>
          </p:cNvSpPr>
          <p:nvPr/>
        </p:nvSpPr>
        <p:spPr>
          <a:xfrm>
            <a:off x="1437656" y="5893285"/>
            <a:ext cx="69313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github.com/</a:t>
            </a:r>
            <a:r>
              <a:rPr lang="en-US" sz="2000" b="1" dirty="0" err="1">
                <a:solidFill>
                  <a:srgbClr val="2C65E1"/>
                </a:solidFill>
                <a:latin typeface="+mj-lt"/>
                <a:cs typeface="Segoe UI Semibold" panose="020B0702040204020203" pitchFamily="34" charset="0"/>
              </a:rPr>
              <a:t>scottaddie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VirtualWhiteBoard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C65E1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AD8DFB-CEE6-4AD2-B2CC-C5164B95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767" y="5830986"/>
            <a:ext cx="428462" cy="428460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19050">
                  <a:noFill/>
                </a:ln>
                <a:solidFill>
                  <a:srgbClr val="2C65E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 dirty="0">
              <a:ln w="19050">
                <a:noFill/>
              </a:ln>
              <a:solidFill>
                <a:srgbClr val="2C65E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E0238-5D9F-468B-A02E-FB1E61B6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8" y="2497425"/>
            <a:ext cx="43529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bullets">
            <a:extLst>
              <a:ext uri="{FF2B5EF4-FFF2-40B4-BE49-F238E27FC236}">
                <a16:creationId xmlns:a16="http://schemas.microsoft.com/office/drawing/2014/main" id="{7CCA4CB6-36EB-4852-9C20-63AAE2617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1646605"/>
          </a:xfrm>
        </p:spPr>
        <p:txBody>
          <a:bodyPr/>
          <a:lstStyle/>
          <a:p>
            <a:r>
              <a:rPr lang="en-US" dirty="0"/>
              <a:t>Started as pet project in effort to build cloud-based IDE</a:t>
            </a:r>
          </a:p>
          <a:p>
            <a:r>
              <a:rPr lang="en-US" dirty="0"/>
              <a:t>Rewritten for ASP.NET Core</a:t>
            </a:r>
          </a:p>
          <a:p>
            <a:r>
              <a:rPr lang="en-US" dirty="0"/>
              <a:t>Real-time web app model</a:t>
            </a:r>
          </a:p>
          <a:p>
            <a:r>
              <a:rPr lang="en-US" dirty="0"/>
              <a:t>Bi-directional HTTP communication between server &amp; client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3A0A74D-6624-4F55-8260-9DCDB392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what</a:t>
            </a:r>
          </a:p>
        </p:txBody>
      </p:sp>
      <p:pic>
        <p:nvPicPr>
          <p:cNvPr id="7" name="Client icon">
            <a:extLst>
              <a:ext uri="{FF2B5EF4-FFF2-40B4-BE49-F238E27FC236}">
                <a16:creationId xmlns:a16="http://schemas.microsoft.com/office/drawing/2014/main" id="{EFE324FB-55B6-4020-B8C3-79BAB9D21A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15" y="3741529"/>
            <a:ext cx="221103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nection types">
            <a:extLst>
              <a:ext uri="{FF2B5EF4-FFF2-40B4-BE49-F238E27FC236}">
                <a16:creationId xmlns:a16="http://schemas.microsoft.com/office/drawing/2014/main" id="{809E957B-3503-47AB-92F3-6B2F79410431}"/>
              </a:ext>
            </a:extLst>
          </p:cNvPr>
          <p:cNvSpPr txBox="1"/>
          <p:nvPr/>
        </p:nvSpPr>
        <p:spPr>
          <a:xfrm>
            <a:off x="2570809" y="5283149"/>
            <a:ext cx="223565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Server-sent events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Long polling</a:t>
            </a:r>
          </a:p>
        </p:txBody>
      </p:sp>
      <p:sp>
        <p:nvSpPr>
          <p:cNvPr id="6" name="Connection arrow">
            <a:extLst>
              <a:ext uri="{FF2B5EF4-FFF2-40B4-BE49-F238E27FC236}">
                <a16:creationId xmlns:a16="http://schemas.microsoft.com/office/drawing/2014/main" id="{AD25B51F-BEC3-4E37-9041-4CCCB52FE0FC}"/>
              </a:ext>
            </a:extLst>
          </p:cNvPr>
          <p:cNvSpPr/>
          <p:nvPr/>
        </p:nvSpPr>
        <p:spPr>
          <a:xfrm>
            <a:off x="2415578" y="4256093"/>
            <a:ext cx="2111249" cy="6914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HubConnection</a:t>
            </a:r>
            <a:endParaRPr sz="1800" dirty="0"/>
          </a:p>
        </p:txBody>
      </p:sp>
      <p:sp>
        <p:nvSpPr>
          <p:cNvPr id="8" name="Connection text">
            <a:extLst>
              <a:ext uri="{FF2B5EF4-FFF2-40B4-BE49-F238E27FC236}">
                <a16:creationId xmlns:a16="http://schemas.microsoft.com/office/drawing/2014/main" id="{7A860042-41A5-4EEC-A7DF-B4B197DB14F9}"/>
              </a:ext>
            </a:extLst>
          </p:cNvPr>
          <p:cNvSpPr txBox="1"/>
          <p:nvPr/>
        </p:nvSpPr>
        <p:spPr>
          <a:xfrm>
            <a:off x="2513137" y="3393118"/>
            <a:ext cx="177732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connection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erver icon">
            <a:extLst>
              <a:ext uri="{FF2B5EF4-FFF2-40B4-BE49-F238E27FC236}">
                <a16:creationId xmlns:a16="http://schemas.microsoft.com/office/drawing/2014/main" id="{03C07870-543E-426C-9981-20FE450ABA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3" y="3885843"/>
            <a:ext cx="1719652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 text">
            <a:extLst>
              <a:ext uri="{FF2B5EF4-FFF2-40B4-BE49-F238E27FC236}">
                <a16:creationId xmlns:a16="http://schemas.microsoft.com/office/drawing/2014/main" id="{CDE323E7-7870-4383-908A-C4350D9B6D29}"/>
              </a:ext>
            </a:extLst>
          </p:cNvPr>
          <p:cNvSpPr txBox="1"/>
          <p:nvPr/>
        </p:nvSpPr>
        <p:spPr>
          <a:xfrm>
            <a:off x="924503" y="3393118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client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erver text">
            <a:extLst>
              <a:ext uri="{FF2B5EF4-FFF2-40B4-BE49-F238E27FC236}">
                <a16:creationId xmlns:a16="http://schemas.microsoft.com/office/drawing/2014/main" id="{E4D3263A-02A3-42D6-8FB4-737973976AB0}"/>
              </a:ext>
            </a:extLst>
          </p:cNvPr>
          <p:cNvSpPr txBox="1"/>
          <p:nvPr/>
        </p:nvSpPr>
        <p:spPr>
          <a:xfrm>
            <a:off x="5501948" y="3393118"/>
            <a:ext cx="2056876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SignalR server (</a:t>
            </a: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Hub)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lient text - supported">
            <a:extLst>
              <a:ext uri="{FF2B5EF4-FFF2-40B4-BE49-F238E27FC236}">
                <a16:creationId xmlns:a16="http://schemas.microsoft.com/office/drawing/2014/main" id="{ED0F812E-224B-4B06-AD36-807874904659}"/>
              </a:ext>
            </a:extLst>
          </p:cNvPr>
          <p:cNvSpPr txBox="1"/>
          <p:nvPr/>
        </p:nvSpPr>
        <p:spPr>
          <a:xfrm>
            <a:off x="854560" y="4256093"/>
            <a:ext cx="1551491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.NET, Java, JavaScript</a:t>
            </a:r>
          </a:p>
        </p:txBody>
      </p:sp>
      <p:sp>
        <p:nvSpPr>
          <p:cNvPr id="13" name="Client text - unofficial">
            <a:extLst>
              <a:ext uri="{FF2B5EF4-FFF2-40B4-BE49-F238E27FC236}">
                <a16:creationId xmlns:a16="http://schemas.microsoft.com/office/drawing/2014/main" id="{D7C7E4A6-2CBB-445B-8D72-6A8B7D473A4E}"/>
              </a:ext>
            </a:extLst>
          </p:cNvPr>
          <p:cNvSpPr txBox="1"/>
          <p:nvPr/>
        </p:nvSpPr>
        <p:spPr>
          <a:xfrm>
            <a:off x="921180" y="5283149"/>
            <a:ext cx="1405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Unofficial: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C++, Swift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890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8" grpId="0"/>
      <p:bldP spid="10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0EBF1-1DCF-40A2-8EB4-C691B2EE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Guy as it relates to </a:t>
            </a:r>
            <a:r>
              <a:rPr lang="en-US" dirty="0" err="1"/>
              <a:t>SignalR</a:t>
            </a:r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D81D-44C8-4DA1-96DC-AF02C53CD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8" y="1563186"/>
            <a:ext cx="7915479" cy="44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21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6;p22">
            <a:extLst>
              <a:ext uri="{FF2B5EF4-FFF2-40B4-BE49-F238E27FC236}">
                <a16:creationId xmlns:a16="http://schemas.microsoft.com/office/drawing/2014/main" id="{B84E4076-B895-4C63-99C0-15C2E78A0B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160" y="4549115"/>
            <a:ext cx="1719652" cy="17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4;p22">
            <a:extLst>
              <a:ext uri="{FF2B5EF4-FFF2-40B4-BE49-F238E27FC236}">
                <a16:creationId xmlns:a16="http://schemas.microsoft.com/office/drawing/2014/main" id="{753B4F90-ACB4-4000-9E39-68E9434D76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16" y="3781617"/>
            <a:ext cx="3495354" cy="325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2D4D4-CB36-4F8B-B500-E76DCBD49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255967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No.</a:t>
            </a:r>
          </a:p>
          <a:p>
            <a:r>
              <a:rPr lang="en-US" dirty="0">
                <a:solidFill>
                  <a:schemeClr val="accent4"/>
                </a:solidFill>
              </a:rPr>
              <a:t>Client:</a:t>
            </a:r>
            <a:r>
              <a:rPr lang="en-US" dirty="0"/>
              <a:t> </a:t>
            </a:r>
            <a:r>
              <a:rPr lang="en-US" b="0" dirty="0"/>
              <a:t>“Do you have anything for me yet?”</a:t>
            </a:r>
          </a:p>
          <a:p>
            <a:r>
              <a:rPr lang="en-US" dirty="0"/>
              <a:t>Server: </a:t>
            </a:r>
            <a:r>
              <a:rPr lang="en-US" b="0" dirty="0"/>
              <a:t>Here you go.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33F7-42B6-4312-A8D6-C455DCC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The why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967579-08D5-469F-9669-FA7F6D2F33A0}"/>
              </a:ext>
            </a:extLst>
          </p:cNvPr>
          <p:cNvSpPr/>
          <p:nvPr/>
        </p:nvSpPr>
        <p:spPr>
          <a:xfrm>
            <a:off x="2851593" y="4288524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F53A-FE85-4F5D-A64F-6301A155BABD}"/>
              </a:ext>
            </a:extLst>
          </p:cNvPr>
          <p:cNvSpPr/>
          <p:nvPr/>
        </p:nvSpPr>
        <p:spPr>
          <a:xfrm flipH="1">
            <a:off x="2851593" y="4452665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1”, “Message 2”]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FA0ED-4CED-4894-8BE3-149116D20C1D}"/>
              </a:ext>
            </a:extLst>
          </p:cNvPr>
          <p:cNvSpPr/>
          <p:nvPr/>
        </p:nvSpPr>
        <p:spPr>
          <a:xfrm>
            <a:off x="2851593" y="463591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F85E50-E869-4BD0-A4AD-A7BDF48D2F4F}"/>
              </a:ext>
            </a:extLst>
          </p:cNvPr>
          <p:cNvSpPr/>
          <p:nvPr/>
        </p:nvSpPr>
        <p:spPr>
          <a:xfrm flipH="1">
            <a:off x="2851593" y="480005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2F6F65-9E5C-4AD8-854C-B91709A0712E}"/>
              </a:ext>
            </a:extLst>
          </p:cNvPr>
          <p:cNvSpPr/>
          <p:nvPr/>
        </p:nvSpPr>
        <p:spPr>
          <a:xfrm>
            <a:off x="2851593" y="4999987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62BA62-C993-47CD-A6C7-B494A0A810A4}"/>
              </a:ext>
            </a:extLst>
          </p:cNvPr>
          <p:cNvSpPr/>
          <p:nvPr/>
        </p:nvSpPr>
        <p:spPr>
          <a:xfrm flipH="1">
            <a:off x="2851593" y="5164128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4A81D6-BD44-4862-9A1D-49374C60F153}"/>
              </a:ext>
            </a:extLst>
          </p:cNvPr>
          <p:cNvSpPr/>
          <p:nvPr/>
        </p:nvSpPr>
        <p:spPr>
          <a:xfrm>
            <a:off x="2851593" y="5347379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AD03A2-2B4E-4CA6-8665-4139BAB45B91}"/>
              </a:ext>
            </a:extLst>
          </p:cNvPr>
          <p:cNvSpPr/>
          <p:nvPr/>
        </p:nvSpPr>
        <p:spPr>
          <a:xfrm flipH="1">
            <a:off x="2851593" y="5511520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[“Message 3”]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C34791-FD1E-4FB7-826D-95C7278D91AA}"/>
              </a:ext>
            </a:extLst>
          </p:cNvPr>
          <p:cNvSpPr/>
          <p:nvPr/>
        </p:nvSpPr>
        <p:spPr>
          <a:xfrm>
            <a:off x="2851593" y="5700276"/>
            <a:ext cx="7403657" cy="60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/server-messages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4C3E8B7-4D5E-4ED9-B537-51FF30399ABC}"/>
              </a:ext>
            </a:extLst>
          </p:cNvPr>
          <p:cNvSpPr/>
          <p:nvPr/>
        </p:nvSpPr>
        <p:spPr>
          <a:xfrm flipH="1">
            <a:off x="2851593" y="5864417"/>
            <a:ext cx="7403657" cy="608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643078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7E1D9-A985-4706-9C58-93B0850E7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142881"/>
            <a:ext cx="11567160" cy="4385816"/>
          </a:xfrm>
        </p:spPr>
        <p:txBody>
          <a:bodyPr/>
          <a:lstStyle/>
          <a:p>
            <a:r>
              <a:rPr lang="en-US" dirty="0"/>
              <a:t>Loan decisioning</a:t>
            </a:r>
          </a:p>
          <a:p>
            <a:r>
              <a:rPr lang="en-US" dirty="0"/>
              <a:t>Appointment scheduling</a:t>
            </a:r>
          </a:p>
          <a:p>
            <a:r>
              <a:rPr lang="en-US" dirty="0"/>
              <a:t>Virtual whiteboards</a:t>
            </a:r>
          </a:p>
          <a:p>
            <a:r>
              <a:rPr lang="en-US" dirty="0"/>
              <a:t>Live chat</a:t>
            </a:r>
          </a:p>
          <a:p>
            <a:r>
              <a:rPr lang="en-US" dirty="0"/>
              <a:t>Stock tickers</a:t>
            </a:r>
          </a:p>
          <a:p>
            <a:r>
              <a:rPr lang="en-US" dirty="0"/>
              <a:t>Multiplayer gaming</a:t>
            </a:r>
          </a:p>
          <a:p>
            <a:r>
              <a:rPr lang="en-US" dirty="0"/>
              <a:t>Flight tracking</a:t>
            </a:r>
          </a:p>
          <a:p>
            <a:r>
              <a:rPr lang="en-US" dirty="0"/>
              <a:t>Voting</a:t>
            </a:r>
          </a:p>
          <a:p>
            <a:r>
              <a:rPr lang="en-US" dirty="0"/>
              <a:t>Auctions</a:t>
            </a:r>
          </a:p>
          <a:p>
            <a:r>
              <a:rPr lang="en-US" dirty="0"/>
              <a:t>Social media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13C9A-7E21-493E-ABE6-EE52DE8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use cases</a:t>
            </a:r>
          </a:p>
        </p:txBody>
      </p:sp>
      <p:pic>
        <p:nvPicPr>
          <p:cNvPr id="6" name="ChatHub tablet">
            <a:extLst>
              <a:ext uri="{FF2B5EF4-FFF2-40B4-BE49-F238E27FC236}">
                <a16:creationId xmlns:a16="http://schemas.microsoft.com/office/drawing/2014/main" id="{8E8B4179-79B9-417B-97F6-1D3608E7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840" y="0"/>
            <a:ext cx="8001635" cy="6994525"/>
          </a:xfrm>
          <a:prstGeom prst="rect">
            <a:avLst/>
          </a:prstGeom>
        </p:spPr>
      </p:pic>
      <p:pic>
        <p:nvPicPr>
          <p:cNvPr id="7" name="flight-tracker-2">
            <a:hlinkClick r:id="" action="ppaction://media"/>
            <a:extLst>
              <a:ext uri="{FF2B5EF4-FFF2-40B4-BE49-F238E27FC236}">
                <a16:creationId xmlns:a16="http://schemas.microsoft.com/office/drawing/2014/main" id="{4A857888-07F9-472C-B840-A19620536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388" y="1525589"/>
            <a:ext cx="6151562" cy="4613672"/>
          </a:xfrm>
          <a:prstGeom prst="rect">
            <a:avLst/>
          </a:prstGeom>
        </p:spPr>
      </p:pic>
      <p:cxnSp>
        <p:nvCxnSpPr>
          <p:cNvPr id="8" name="Startup tablet right border">
            <a:extLst>
              <a:ext uri="{FF2B5EF4-FFF2-40B4-BE49-F238E27FC236}">
                <a16:creationId xmlns:a16="http://schemas.microsoft.com/office/drawing/2014/main" id="{8C1B8755-BD74-47D4-A8BB-1DCC4672FE71}"/>
              </a:ext>
            </a:extLst>
          </p:cNvPr>
          <p:cNvCxnSpPr>
            <a:cxnSpLocks/>
          </p:cNvCxnSpPr>
          <p:nvPr/>
        </p:nvCxnSpPr>
        <p:spPr>
          <a:xfrm flipH="1">
            <a:off x="6204192" y="6129736"/>
            <a:ext cx="6235458" cy="1"/>
          </a:xfrm>
          <a:prstGeom prst="line">
            <a:avLst/>
          </a:prstGeom>
          <a:ln w="304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1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68ADE-062E-4749-ADE8-130613A1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whiteboard example</a:t>
            </a:r>
          </a:p>
        </p:txBody>
      </p:sp>
      <p:pic>
        <p:nvPicPr>
          <p:cNvPr id="8" name="virtual-whiteboard-signalr2">
            <a:hlinkClick r:id="" action="ppaction://media"/>
            <a:extLst>
              <a:ext uri="{FF2B5EF4-FFF2-40B4-BE49-F238E27FC236}">
                <a16:creationId xmlns:a16="http://schemas.microsoft.com/office/drawing/2014/main" id="{C26433EF-AF1A-458C-BB99-B035C13255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36475" cy="6994848"/>
          </a:xfrm>
        </p:spPr>
      </p:pic>
    </p:spTree>
    <p:extLst>
      <p:ext uri="{BB962C8B-B14F-4D97-AF65-F5344CB8AC3E}">
        <p14:creationId xmlns:p14="http://schemas.microsoft.com/office/powerpoint/2010/main" val="324881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0D711-B318-4F41-9E4A-30AA782F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84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Create your first</a:t>
            </a:r>
            <a:br>
              <a:rPr lang="en-GB" sz="4800" dirty="0"/>
            </a:br>
            <a:r>
              <a:rPr lang="en-GB" sz="4800" dirty="0"/>
              <a:t>ASP.NET Core </a:t>
            </a:r>
            <a:r>
              <a:rPr lang="en-GB" sz="4800" dirty="0" err="1"/>
              <a:t>SignalR</a:t>
            </a:r>
            <a:r>
              <a:rPr lang="en-GB" sz="4800" dirty="0"/>
              <a:t> app</a:t>
            </a:r>
            <a:br>
              <a:rPr lang="en-GB" sz="4800" dirty="0"/>
            </a:br>
            <a:br>
              <a:rPr lang="en-GB" sz="4800" dirty="0"/>
            </a:br>
            <a:r>
              <a:rPr lang="en-GB" sz="8000" dirty="0">
                <a:solidFill>
                  <a:schemeClr val="accent4"/>
                </a:solidFill>
              </a:rPr>
              <a:t>5</a:t>
            </a:r>
            <a:r>
              <a:rPr lang="en-GB" sz="4800" dirty="0"/>
              <a:t> steps to success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7B30-B27D-41CE-9E9B-D6A9BD44EC4D}"/>
              </a:ext>
            </a:extLst>
          </p:cNvPr>
          <p:cNvSpPr txBox="1"/>
          <p:nvPr/>
        </p:nvSpPr>
        <p:spPr>
          <a:xfrm>
            <a:off x="434975" y="4521914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6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DevOps.potx" id="{4900416B-8F5F-42C1-904C-5C917F43C81D}" vid="{B1AF2F06-2DB0-4AA7-B491-49BC8E4834D8}"/>
    </a:ext>
  </a:extLst>
</a:theme>
</file>

<file path=ppt/theme/theme2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  <SharedWithUsers xmlns="af610f50-4aee-43ff-9d65-64420adb70d2">
      <UserInfo>
        <DisplayName>Shriram Natarajan</DisplayName>
        <AccountId>645</AccountId>
        <AccountType/>
      </UserInfo>
      <UserInfo>
        <DisplayName>Siddique Juman</DisplayName>
        <AccountId>79219</AccountId>
        <AccountType/>
      </UserInfo>
      <UserInfo>
        <DisplayName>Tiberiu Radu</DisplayName>
        <AccountId>42551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sharepoint/v4"/>
    <ds:schemaRef ds:uri="http://purl.org/dc/elements/1.1/"/>
    <ds:schemaRef ds:uri="af610f50-4aee-43ff-9d65-64420adb70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15c98cf3-0896-4040-874f-f436925621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Azure_DevOps</Template>
  <TotalTime>1933</TotalTime>
  <Words>1329</Words>
  <Application>Microsoft Office PowerPoint</Application>
  <PresentationFormat>Custom</PresentationFormat>
  <Paragraphs>332</Paragraphs>
  <Slides>27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Consolas</vt:lpstr>
      <vt:lpstr>Lucida Console</vt:lpstr>
      <vt:lpstr>Roboto</vt:lpstr>
      <vt:lpstr>Segoe UI</vt:lpstr>
      <vt:lpstr>Segoe UI Light</vt:lpstr>
      <vt:lpstr>Segoe UI Semibold</vt:lpstr>
      <vt:lpstr>Segoe UI Semilight</vt:lpstr>
      <vt:lpstr>Wingdings</vt:lpstr>
      <vt:lpstr>Azure PPT Template - 2018</vt:lpstr>
      <vt:lpstr>APEX Template 2017 </vt:lpstr>
      <vt:lpstr>PowerPoint Presentation</vt:lpstr>
      <vt:lpstr>PowerPoint Presentation</vt:lpstr>
      <vt:lpstr>SignalR: The what</vt:lpstr>
      <vt:lpstr>Family Guy as it relates to SignalR…</vt:lpstr>
      <vt:lpstr>SignalR: The why</vt:lpstr>
      <vt:lpstr>SignalR use cases</vt:lpstr>
      <vt:lpstr>Virtual whiteboard example</vt:lpstr>
      <vt:lpstr>PowerPoint Presentation</vt:lpstr>
      <vt:lpstr>Create your first ASP.NET Core SignalR app  5 steps to success</vt:lpstr>
      <vt:lpstr>Step 1: Install server bits</vt:lpstr>
      <vt:lpstr>Step 2: Startup configuration</vt:lpstr>
      <vt:lpstr>Step 3: Hub creation</vt:lpstr>
      <vt:lpstr>Step 3: Hub creation (strongly typed)</vt:lpstr>
      <vt:lpstr>Step 4: Install client bits</vt:lpstr>
      <vt:lpstr>Step 5: Consumption via client</vt:lpstr>
      <vt:lpstr>Client targeting with SignalR Hubs</vt:lpstr>
      <vt:lpstr>Clients.All.broadcastMessage()</vt:lpstr>
      <vt:lpstr>Clients.Caller.broadcastMessage()</vt:lpstr>
      <vt:lpstr>Clients.Others.broadcastMessage()</vt:lpstr>
      <vt:lpstr>Clients.Group(“Dev”).broadcastMessage()</vt:lpstr>
      <vt:lpstr>Clients.User(“Glenn”).broadcastMessage()</vt:lpstr>
      <vt:lpstr>    Scale-out for your   ASP.NET Core SignalR app</vt:lpstr>
      <vt:lpstr>Scale-out with SignalR</vt:lpstr>
      <vt:lpstr>A weak scale-out solution</vt:lpstr>
      <vt:lpstr>A better scale-out solution</vt:lpstr>
      <vt:lpstr>Azure SignalR Service: Startup configuration</vt:lpstr>
      <vt:lpstr>Resources         @Scott_Addie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Scott Addie</dc:creator>
  <cp:keywords/>
  <cp:lastModifiedBy>Scott Addie</cp:lastModifiedBy>
  <cp:revision>435</cp:revision>
  <dcterms:created xsi:type="dcterms:W3CDTF">2018-10-05T19:03:14Z</dcterms:created>
  <dcterms:modified xsi:type="dcterms:W3CDTF">2019-08-22T00:54:35Z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